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7"/>
  </p:notesMasterIdLst>
  <p:sldIdLst>
    <p:sldId id="256" r:id="rId2"/>
    <p:sldId id="293" r:id="rId3"/>
    <p:sldId id="296" r:id="rId4"/>
    <p:sldId id="292" r:id="rId5"/>
    <p:sldId id="305" r:id="rId6"/>
    <p:sldId id="306" r:id="rId7"/>
    <p:sldId id="258" r:id="rId8"/>
    <p:sldId id="269" r:id="rId9"/>
    <p:sldId id="307" r:id="rId10"/>
    <p:sldId id="290" r:id="rId11"/>
    <p:sldId id="300" r:id="rId12"/>
    <p:sldId id="308" r:id="rId13"/>
    <p:sldId id="309" r:id="rId14"/>
    <p:sldId id="301" r:id="rId15"/>
    <p:sldId id="302"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1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92"/>
    <p:restoredTop sz="94631"/>
  </p:normalViewPr>
  <p:slideViewPr>
    <p:cSldViewPr>
      <p:cViewPr varScale="1">
        <p:scale>
          <a:sx n="78" d="100"/>
          <a:sy n="78" d="100"/>
        </p:scale>
        <p:origin x="1522"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A7F122-F3BE-4B42-B708-6A5386D49DC3}" type="datetimeFigureOut">
              <a:rPr lang="en-US" smtClean="0"/>
              <a:t>3/18/2020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78AD41-C8C9-4EF1-95F8-A7B80367D38B}" type="slidenum">
              <a:rPr lang="en-US" smtClean="0"/>
              <a:t>‹#›</a:t>
            </a:fld>
            <a:endParaRPr lang="en-US"/>
          </a:p>
        </p:txBody>
      </p:sp>
    </p:spTree>
    <p:extLst>
      <p:ext uri="{BB962C8B-B14F-4D97-AF65-F5344CB8AC3E}">
        <p14:creationId xmlns:p14="http://schemas.microsoft.com/office/powerpoint/2010/main" val="1354776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52738790-25D6-4C28-B1A3-37AD54996C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F7694A9D-B8D5-4CF8-9034-23C4A6EC57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EG" altLang="en-US"/>
          </a:p>
        </p:txBody>
      </p:sp>
      <p:sp>
        <p:nvSpPr>
          <p:cNvPr id="43012" name="Slide Number Placeholder 3">
            <a:extLst>
              <a:ext uri="{FF2B5EF4-FFF2-40B4-BE49-F238E27FC236}">
                <a16:creationId xmlns:a16="http://schemas.microsoft.com/office/drawing/2014/main" id="{15E69F8A-8C7A-4C81-862C-12DAB8833C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3D96B5B-1369-4F8D-9F22-DFD5839919DC}" type="slidenum">
              <a:rPr lang="ar-SA" altLang="en-US"/>
              <a:pPr eaLnBrk="1" hangingPunct="1"/>
              <a:t>3</a:t>
            </a:fld>
            <a:endParaRPr lang="ar-EG"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EB5DCB8D-8DC1-49D0-B04E-B743747301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B5220F5B-0BDA-40E2-B6B9-6E63500D24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EG" altLang="en-US"/>
          </a:p>
        </p:txBody>
      </p:sp>
      <p:sp>
        <p:nvSpPr>
          <p:cNvPr id="44036" name="Slide Number Placeholder 3">
            <a:extLst>
              <a:ext uri="{FF2B5EF4-FFF2-40B4-BE49-F238E27FC236}">
                <a16:creationId xmlns:a16="http://schemas.microsoft.com/office/drawing/2014/main" id="{4DAF8811-B875-48B4-B00E-D71FBCAD19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F9BE6DA-9535-4539-BF67-D7A8F25AF834}" type="slidenum">
              <a:rPr lang="ar-SA" altLang="en-US"/>
              <a:pPr eaLnBrk="1" hangingPunct="1"/>
              <a:t>7</a:t>
            </a:fld>
            <a:endParaRPr lang="ar-EG"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4EBE2012-9F06-4366-B5BD-C6586D0402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7725FDB0-5936-4B30-9AF6-D46C9129ED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EG" altLang="en-US"/>
          </a:p>
        </p:txBody>
      </p:sp>
      <p:sp>
        <p:nvSpPr>
          <p:cNvPr id="51204" name="Slide Number Placeholder 3">
            <a:extLst>
              <a:ext uri="{FF2B5EF4-FFF2-40B4-BE49-F238E27FC236}">
                <a16:creationId xmlns:a16="http://schemas.microsoft.com/office/drawing/2014/main" id="{000B661E-95B1-4F4D-A12C-EF1BDDD353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72E05F4-7442-4746-97DE-220ECA7D276A}" type="slidenum">
              <a:rPr lang="ar-SA" altLang="en-US"/>
              <a:pPr eaLnBrk="1" hangingPunct="1"/>
              <a:t>11</a:t>
            </a:fld>
            <a:endParaRPr lang="ar-EG"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7E04DD52-AD88-40C1-873A-0B40248C8F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3A40858D-D8C8-4F11-8503-3545A857B7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EG" altLang="en-US"/>
          </a:p>
        </p:txBody>
      </p:sp>
      <p:sp>
        <p:nvSpPr>
          <p:cNvPr id="52228" name="Slide Number Placeholder 3">
            <a:extLst>
              <a:ext uri="{FF2B5EF4-FFF2-40B4-BE49-F238E27FC236}">
                <a16:creationId xmlns:a16="http://schemas.microsoft.com/office/drawing/2014/main" id="{D51A4F3A-4B58-42FA-B954-2C3A507137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73EF9A0-576F-441D-85BB-5190CE2127F5}" type="slidenum">
              <a:rPr lang="ar-SA" altLang="en-US"/>
              <a:pPr eaLnBrk="1" hangingPunct="1"/>
              <a:t>14</a:t>
            </a:fld>
            <a:endParaRPr lang="ar-EG"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37000"/>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2CB96D5-E5AA-44EC-99F4-DB47069504A5}" type="datetimeFigureOut">
              <a:rPr lang="ar-SA" smtClean="0"/>
              <a:pPr/>
              <a:t>24/07/1441</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282A02A-35B5-4DD4-81E9-4D98A2E8168F}"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908720"/>
            <a:ext cx="7772400" cy="1470025"/>
          </a:xfrm>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ar-EG" sz="6000" b="1" dirty="0">
                <a:ln>
                  <a:prstDash val="solid"/>
                </a:ln>
                <a:effectLst>
                  <a:outerShdw blurRad="88000" dist="50800" dir="5040000" algn="tl">
                    <a:schemeClr val="accent4">
                      <a:tint val="80000"/>
                      <a:satMod val="250000"/>
                      <a:alpha val="45000"/>
                    </a:schemeClr>
                  </a:outerShdw>
                </a:effectLst>
              </a:rPr>
              <a:t>اضطراب </a:t>
            </a:r>
            <a:r>
              <a:rPr lang="ar-SA" sz="6000" b="1" dirty="0">
                <a:ln>
                  <a:prstDash val="solid"/>
                </a:ln>
                <a:effectLst>
                  <a:outerShdw blurRad="88000" dist="50800" dir="5040000" algn="tl">
                    <a:schemeClr val="accent4">
                      <a:tint val="80000"/>
                      <a:satMod val="250000"/>
                      <a:alpha val="45000"/>
                    </a:schemeClr>
                  </a:outerShdw>
                </a:effectLst>
              </a:rPr>
              <a:t>التوحد</a:t>
            </a:r>
          </a:p>
        </p:txBody>
      </p:sp>
      <p:sp>
        <p:nvSpPr>
          <p:cNvPr id="3" name="عنوان فرعي 2"/>
          <p:cNvSpPr>
            <a:spLocks noGrp="1"/>
          </p:cNvSpPr>
          <p:nvPr>
            <p:ph type="subTitle" idx="1"/>
          </p:nvPr>
        </p:nvSpPr>
        <p:spPr>
          <a:xfrm>
            <a:off x="1439652" y="2564904"/>
            <a:ext cx="6264696" cy="3672408"/>
          </a:xfrm>
          <a:noFill/>
          <a:ln>
            <a:noFill/>
          </a:ln>
        </p:spPr>
        <p:style>
          <a:lnRef idx="2">
            <a:schemeClr val="accent3"/>
          </a:lnRef>
          <a:fillRef idx="1">
            <a:schemeClr val="lt1"/>
          </a:fillRef>
          <a:effectRef idx="0">
            <a:schemeClr val="accent3"/>
          </a:effectRef>
          <a:fontRef idx="minor">
            <a:schemeClr val="dk1"/>
          </a:fontRef>
        </p:style>
        <p:txBody>
          <a:bodyPr>
            <a:noAutofit/>
          </a:bodyPr>
          <a:lstStyle/>
          <a:p>
            <a:r>
              <a:rPr lang="ar-EG" sz="2400" b="1" u="sng" dirty="0">
                <a:solidFill>
                  <a:schemeClr val="tx1"/>
                </a:solidFill>
                <a:latin typeface="Arial" pitchFamily="34" charset="0"/>
                <a:cs typeface="Akhbar MT" pitchFamily="2" charset="-78"/>
              </a:rPr>
              <a:t>تقدم إلى:</a:t>
            </a:r>
          </a:p>
          <a:p>
            <a:r>
              <a:rPr lang="ar-EG" sz="2400" b="1" dirty="0">
                <a:solidFill>
                  <a:schemeClr val="tx1"/>
                </a:solidFill>
                <a:latin typeface="Arial" pitchFamily="34" charset="0"/>
                <a:cs typeface="Akhbar MT" pitchFamily="2" charset="-78"/>
              </a:rPr>
              <a:t>طلاب الفرقة الثالثة عام (جيع الشعب)</a:t>
            </a:r>
          </a:p>
          <a:p>
            <a:r>
              <a:rPr lang="ar-EG" sz="2400" b="1" dirty="0">
                <a:solidFill>
                  <a:schemeClr val="tx1"/>
                </a:solidFill>
                <a:latin typeface="Arial" pitchFamily="34" charset="0"/>
                <a:cs typeface="Akhbar MT" pitchFamily="2" charset="-78"/>
              </a:rPr>
              <a:t>طلاب الفرقة الثالثة تعليم أساسي (شعبة رياضيات)</a:t>
            </a:r>
          </a:p>
          <a:p>
            <a:r>
              <a:rPr lang="ar-EG" sz="2400" b="1" dirty="0">
                <a:solidFill>
                  <a:schemeClr val="tx1"/>
                </a:solidFill>
                <a:latin typeface="Arial" pitchFamily="34" charset="0"/>
                <a:cs typeface="Akhbar MT" pitchFamily="2" charset="-78"/>
              </a:rPr>
              <a:t>مقرر سيكولوجية ذوي </a:t>
            </a:r>
            <a:r>
              <a:rPr lang="ar-EG" sz="2400" b="1">
                <a:solidFill>
                  <a:schemeClr val="tx1"/>
                </a:solidFill>
                <a:latin typeface="Arial" pitchFamily="34" charset="0"/>
                <a:cs typeface="Akhbar MT" pitchFamily="2" charset="-78"/>
              </a:rPr>
              <a:t>الاحتياجات الخاصة</a:t>
            </a:r>
            <a:endParaRPr lang="ar-EG" sz="2400" b="1" dirty="0">
              <a:solidFill>
                <a:schemeClr val="tx1"/>
              </a:solidFill>
              <a:latin typeface="Arial" pitchFamily="34" charset="0"/>
              <a:cs typeface="Akhbar MT" pitchFamily="2" charset="-78"/>
            </a:endParaRPr>
          </a:p>
          <a:p>
            <a:r>
              <a:rPr lang="ar-EG" sz="2800" b="1" u="sng" dirty="0">
                <a:solidFill>
                  <a:schemeClr val="tx1"/>
                </a:solidFill>
                <a:latin typeface="Arial" pitchFamily="34" charset="0"/>
                <a:cs typeface="Akhbar MT" pitchFamily="2" charset="-78"/>
              </a:rPr>
              <a:t>إعداد:</a:t>
            </a:r>
          </a:p>
          <a:p>
            <a:r>
              <a:rPr lang="ar-EG" sz="2400" b="1" dirty="0">
                <a:solidFill>
                  <a:schemeClr val="tx1"/>
                </a:solidFill>
                <a:latin typeface="Arial" pitchFamily="34" charset="0"/>
                <a:cs typeface="Akhbar MT" pitchFamily="2" charset="-78"/>
              </a:rPr>
              <a:t>د/ إيمان جمعة فهمي</a:t>
            </a:r>
          </a:p>
          <a:p>
            <a:r>
              <a:rPr lang="ar-EG" sz="2400" b="1" dirty="0">
                <a:solidFill>
                  <a:schemeClr val="tx1"/>
                </a:solidFill>
                <a:latin typeface="Arial" pitchFamily="34" charset="0"/>
                <a:cs typeface="Akhbar MT" pitchFamily="2" charset="-78"/>
              </a:rPr>
              <a:t>مدرس بقسم الصحة النفسية </a:t>
            </a:r>
          </a:p>
          <a:p>
            <a:r>
              <a:rPr lang="ar-EG" sz="2400" b="1" dirty="0">
                <a:solidFill>
                  <a:schemeClr val="tx1"/>
                </a:solidFill>
                <a:latin typeface="Arial" pitchFamily="34" charset="0"/>
                <a:cs typeface="Akhbar MT" pitchFamily="2" charset="-78"/>
              </a:rPr>
              <a:t>كلية التربية جامعة بنها</a:t>
            </a:r>
            <a:endParaRPr lang="ar-SA" sz="2000" b="1" dirty="0">
              <a:solidFill>
                <a:schemeClr val="tx1"/>
              </a:solidFill>
              <a:latin typeface="Arial" pitchFamily="34" charset="0"/>
              <a:cs typeface="Akhbar MT"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تشخيص التوحد</a:t>
            </a:r>
          </a:p>
        </p:txBody>
      </p:sp>
      <p:sp>
        <p:nvSpPr>
          <p:cNvPr id="3" name="عنصر نائب للمحتوى 2"/>
          <p:cNvSpPr>
            <a:spLocks noGrp="1"/>
          </p:cNvSpPr>
          <p:nvPr>
            <p:ph idx="1"/>
          </p:nvPr>
        </p:nvSpPr>
        <p:spPr>
          <a:xfrm>
            <a:off x="323528" y="1628800"/>
            <a:ext cx="8229600" cy="3629000"/>
          </a:xfrm>
          <a:noFill/>
        </p:spPr>
        <p:style>
          <a:lnRef idx="2">
            <a:schemeClr val="dk1"/>
          </a:lnRef>
          <a:fillRef idx="1">
            <a:schemeClr val="lt1"/>
          </a:fillRef>
          <a:effectRef idx="0">
            <a:schemeClr val="dk1"/>
          </a:effectRef>
          <a:fontRef idx="minor">
            <a:schemeClr val="dk1"/>
          </a:fontRef>
        </p:style>
        <p:txBody>
          <a:bodyPr/>
          <a:lstStyle/>
          <a:p>
            <a:r>
              <a:rPr lang="ar-SA" dirty="0"/>
              <a:t>يحدد الدليل التشخيصي الإحصائي مظاهر التوحد في ثلاث مجموعات :</a:t>
            </a:r>
          </a:p>
          <a:p>
            <a:pPr marL="514350" indent="-514350">
              <a:buFont typeface="Wingdings" pitchFamily="2" charset="2"/>
              <a:buChar char="ü"/>
            </a:pPr>
            <a:r>
              <a:rPr lang="ar-SA" dirty="0"/>
              <a:t>القصور في التفاعل الاجتماعي</a:t>
            </a:r>
            <a:r>
              <a:rPr lang="ar-EG" dirty="0"/>
              <a:t>.</a:t>
            </a:r>
            <a:endParaRPr lang="ar-SA" dirty="0"/>
          </a:p>
          <a:p>
            <a:pPr marL="514350" indent="-514350">
              <a:buFont typeface="Wingdings" pitchFamily="2" charset="2"/>
              <a:buChar char="ü"/>
            </a:pPr>
            <a:r>
              <a:rPr lang="ar-SA" dirty="0"/>
              <a:t>الخلل في التواصل</a:t>
            </a:r>
            <a:r>
              <a:rPr lang="ar-EG" dirty="0"/>
              <a:t>.</a:t>
            </a:r>
            <a:r>
              <a:rPr lang="ar-SA" dirty="0"/>
              <a:t> </a:t>
            </a:r>
          </a:p>
          <a:p>
            <a:pPr marL="514350" indent="-514350">
              <a:buFont typeface="Wingdings" pitchFamily="2" charset="2"/>
              <a:buChar char="ü"/>
            </a:pPr>
            <a:r>
              <a:rPr lang="ar-SA" dirty="0"/>
              <a:t>النمطية في السلوك والاهتمامات والأنشطة التكرارية والمحدودة</a:t>
            </a:r>
            <a:r>
              <a:rPr lang="ar-EG" dirty="0"/>
              <a:t>.</a:t>
            </a:r>
            <a:endParaRPr lang="ar-SA" dirty="0"/>
          </a:p>
        </p:txBody>
      </p:sp>
    </p:spTree>
    <p:extLst>
      <p:ext uri="{BB962C8B-B14F-4D97-AF65-F5344CB8AC3E}">
        <p14:creationId xmlns:p14="http://schemas.microsoft.com/office/powerpoint/2010/main" val="1480899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B6FA210A-688B-44E0-8B7E-4E028E515403}"/>
              </a:ext>
            </a:extLst>
          </p:cNvPr>
          <p:cNvSpPr>
            <a:spLocks noGrp="1"/>
          </p:cNvSpPr>
          <p:nvPr>
            <p:ph type="title"/>
          </p:nvPr>
        </p:nvSpPr>
        <p:spPr/>
        <p:txBody>
          <a:bodyPr wrap="square" lIns="91440" tIns="45720" rIns="91440" bIns="45720" numCol="1" anchorCtr="0" compatLnSpc="1">
            <a:prstTxWarp prst="textNoShape">
              <a:avLst/>
            </a:prstTxWarp>
          </a:bodyPr>
          <a:lstStyle/>
          <a:p>
            <a:pPr algn="r" rtl="1" eaLnBrk="1" hangingPunct="1">
              <a:defRPr/>
            </a:pPr>
            <a:r>
              <a:rPr lang="ar-SA" dirty="0"/>
              <a:t>     </a:t>
            </a:r>
            <a:r>
              <a:rPr lang="ar-EG" dirty="0"/>
              <a:t>      </a:t>
            </a:r>
            <a:r>
              <a:rPr lang="ar-SA" b="1" dirty="0"/>
              <a:t>علامات مبكرة لطفل التوحد</a:t>
            </a:r>
            <a:endParaRPr lang="en-US" b="1" dirty="0">
              <a:cs typeface="Tahoma" pitchFamily="34" charset="0"/>
            </a:endParaRPr>
          </a:p>
        </p:txBody>
      </p:sp>
      <p:sp>
        <p:nvSpPr>
          <p:cNvPr id="18435" name="Content Placeholder 2">
            <a:extLst>
              <a:ext uri="{FF2B5EF4-FFF2-40B4-BE49-F238E27FC236}">
                <a16:creationId xmlns:a16="http://schemas.microsoft.com/office/drawing/2014/main" id="{F04D3BA0-D869-4C54-8B90-5C4939E3E738}"/>
              </a:ext>
            </a:extLst>
          </p:cNvPr>
          <p:cNvSpPr>
            <a:spLocks noGrp="1"/>
          </p:cNvSpPr>
          <p:nvPr>
            <p:ph idx="1"/>
          </p:nvPr>
        </p:nvSpPr>
        <p:spPr/>
        <p:txBody>
          <a:bodyPr/>
          <a:lstStyle/>
          <a:p>
            <a:pPr algn="just" rtl="1" eaLnBrk="1" hangingPunct="1"/>
            <a:r>
              <a:rPr lang="ar-SA" altLang="en-US" dirty="0" err="1"/>
              <a:t>لايلتفت</a:t>
            </a:r>
            <a:r>
              <a:rPr lang="ar-SA" altLang="en-US" dirty="0"/>
              <a:t> الطفل لمصدر لفظ اسمه </a:t>
            </a:r>
            <a:r>
              <a:rPr lang="ar-SA" altLang="en-US" sz="2800" dirty="0"/>
              <a:t>(الشهر 9-10)</a:t>
            </a:r>
          </a:p>
          <a:p>
            <a:pPr algn="just" rtl="1" eaLnBrk="1" hangingPunct="1"/>
            <a:r>
              <a:rPr lang="ar-SA" altLang="en-US" dirty="0" err="1"/>
              <a:t>لاينظر</a:t>
            </a:r>
            <a:r>
              <a:rPr lang="ar-SA" altLang="en-US" dirty="0"/>
              <a:t> الى </a:t>
            </a:r>
            <a:r>
              <a:rPr lang="ar-SA" altLang="en-US" dirty="0" err="1"/>
              <a:t>مايشير</a:t>
            </a:r>
            <a:r>
              <a:rPr lang="ar-SA" altLang="en-US" dirty="0"/>
              <a:t> اليه احد الوالدين </a:t>
            </a:r>
            <a:r>
              <a:rPr lang="ar-SA" altLang="en-US" dirty="0" err="1"/>
              <a:t>بالقول:أنظر</a:t>
            </a:r>
            <a:r>
              <a:rPr lang="ar-SA" altLang="en-US" dirty="0"/>
              <a:t> الى.......</a:t>
            </a:r>
          </a:p>
          <a:p>
            <a:pPr algn="just" rtl="1" eaLnBrk="1" hangingPunct="1"/>
            <a:r>
              <a:rPr lang="ar-SA" altLang="en-US" dirty="0"/>
              <a:t>تأخر اكتساب الطفل الصغير لمهارة الابتسام.</a:t>
            </a:r>
          </a:p>
          <a:p>
            <a:pPr algn="just" rtl="1" eaLnBrk="1" hangingPunct="1">
              <a:buFont typeface="Wingdings" panose="05000000000000000000" pitchFamily="2" charset="2"/>
              <a:buNone/>
            </a:pPr>
            <a:r>
              <a:rPr lang="ar-SA" altLang="en-US" dirty="0"/>
              <a:t>     ( الشهر 4)</a:t>
            </a:r>
          </a:p>
          <a:p>
            <a:pPr algn="just" rtl="1" eaLnBrk="1" hangingPunct="1"/>
            <a:r>
              <a:rPr lang="ar-SA" altLang="en-US" dirty="0"/>
              <a:t>فشل الطفل </a:t>
            </a:r>
            <a:r>
              <a:rPr lang="ar-SA" altLang="en-US" dirty="0" err="1"/>
              <a:t>فى</a:t>
            </a:r>
            <a:r>
              <a:rPr lang="ar-SA" altLang="en-US" dirty="0"/>
              <a:t> التواصل البصرى.</a:t>
            </a:r>
            <a:endParaRPr lang="en-US" altLang="en-US" dirty="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1000"/>
                                        <p:tgtEl>
                                          <p:spTgt spid="18435">
                                            <p:txEl>
                                              <p:pRg st="0" end="0"/>
                                            </p:txEl>
                                          </p:spTgt>
                                        </p:tgtEl>
                                      </p:cBhvr>
                                    </p:animEffect>
                                    <p:anim calcmode="lin" valueType="num">
                                      <p:cBhvr>
                                        <p:cTn id="8"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8435">
                                            <p:txEl>
                                              <p:pRg st="1" end="1"/>
                                            </p:txEl>
                                          </p:spTgt>
                                        </p:tgtEl>
                                        <p:attrNameLst>
                                          <p:attrName>style.visibility</p:attrName>
                                        </p:attrNameLst>
                                      </p:cBhvr>
                                      <p:to>
                                        <p:strVal val="visible"/>
                                      </p:to>
                                    </p:set>
                                    <p:animEffect transition="in" filter="fade">
                                      <p:cBhvr>
                                        <p:cTn id="14" dur="1000"/>
                                        <p:tgtEl>
                                          <p:spTgt spid="18435">
                                            <p:txEl>
                                              <p:pRg st="1" end="1"/>
                                            </p:txEl>
                                          </p:spTgt>
                                        </p:tgtEl>
                                      </p:cBhvr>
                                    </p:animEffect>
                                    <p:anim calcmode="lin" valueType="num">
                                      <p:cBhvr>
                                        <p:cTn id="15" dur="10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84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8435">
                                            <p:txEl>
                                              <p:pRg st="2" end="2"/>
                                            </p:txEl>
                                          </p:spTgt>
                                        </p:tgtEl>
                                        <p:attrNameLst>
                                          <p:attrName>style.visibility</p:attrName>
                                        </p:attrNameLst>
                                      </p:cBhvr>
                                      <p:to>
                                        <p:strVal val="visible"/>
                                      </p:to>
                                    </p:set>
                                    <p:animEffect transition="in" filter="fade">
                                      <p:cBhvr>
                                        <p:cTn id="21" dur="1000"/>
                                        <p:tgtEl>
                                          <p:spTgt spid="18435">
                                            <p:txEl>
                                              <p:pRg st="2" end="2"/>
                                            </p:txEl>
                                          </p:spTgt>
                                        </p:tgtEl>
                                      </p:cBhvr>
                                    </p:animEffect>
                                    <p:anim calcmode="lin" valueType="num">
                                      <p:cBhvr>
                                        <p:cTn id="22" dur="10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84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8435">
                                            <p:txEl>
                                              <p:pRg st="3" end="3"/>
                                            </p:txEl>
                                          </p:spTgt>
                                        </p:tgtEl>
                                        <p:attrNameLst>
                                          <p:attrName>style.visibility</p:attrName>
                                        </p:attrNameLst>
                                      </p:cBhvr>
                                      <p:to>
                                        <p:strVal val="visible"/>
                                      </p:to>
                                    </p:set>
                                    <p:animEffect transition="in" filter="fade">
                                      <p:cBhvr>
                                        <p:cTn id="28" dur="1000"/>
                                        <p:tgtEl>
                                          <p:spTgt spid="18435">
                                            <p:txEl>
                                              <p:pRg st="3" end="3"/>
                                            </p:txEl>
                                          </p:spTgt>
                                        </p:tgtEl>
                                      </p:cBhvr>
                                    </p:animEffect>
                                    <p:anim calcmode="lin" valueType="num">
                                      <p:cBhvr>
                                        <p:cTn id="29" dur="10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84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8435">
                                            <p:txEl>
                                              <p:pRg st="4" end="4"/>
                                            </p:txEl>
                                          </p:spTgt>
                                        </p:tgtEl>
                                        <p:attrNameLst>
                                          <p:attrName>style.visibility</p:attrName>
                                        </p:attrNameLst>
                                      </p:cBhvr>
                                      <p:to>
                                        <p:strVal val="visible"/>
                                      </p:to>
                                    </p:set>
                                    <p:animEffect transition="in" filter="fade">
                                      <p:cBhvr>
                                        <p:cTn id="35" dur="1000"/>
                                        <p:tgtEl>
                                          <p:spTgt spid="18435">
                                            <p:txEl>
                                              <p:pRg st="4" end="4"/>
                                            </p:txEl>
                                          </p:spTgt>
                                        </p:tgtEl>
                                      </p:cBhvr>
                                    </p:animEffect>
                                    <p:anim calcmode="lin" valueType="num">
                                      <p:cBhvr>
                                        <p:cTn id="36" dur="10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843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53EA1-1292-40B2-8111-EB49BB7052BD}"/>
              </a:ext>
            </a:extLst>
          </p:cNvPr>
          <p:cNvSpPr>
            <a:spLocks noGrp="1"/>
          </p:cNvSpPr>
          <p:nvPr>
            <p:ph type="title"/>
          </p:nvPr>
        </p:nvSpPr>
        <p:spPr/>
        <p:txBody>
          <a:bodyPr/>
          <a:lstStyle/>
          <a:p>
            <a:pPr algn="ctr"/>
            <a:r>
              <a:rPr lang="ar-EG" altLang="en-US"/>
              <a:t>اعراض التوحد</a:t>
            </a:r>
            <a:endParaRPr lang="en-US" altLang="en-US"/>
          </a:p>
        </p:txBody>
      </p:sp>
      <p:sp>
        <p:nvSpPr>
          <p:cNvPr id="3" name="Content Placeholder 2">
            <a:extLst>
              <a:ext uri="{FF2B5EF4-FFF2-40B4-BE49-F238E27FC236}">
                <a16:creationId xmlns:a16="http://schemas.microsoft.com/office/drawing/2014/main" id="{B367633F-EAD8-46A1-98A1-96B467CAF66A}"/>
              </a:ext>
            </a:extLst>
          </p:cNvPr>
          <p:cNvSpPr>
            <a:spLocks noGrp="1"/>
          </p:cNvSpPr>
          <p:nvPr>
            <p:ph idx="1"/>
          </p:nvPr>
        </p:nvSpPr>
        <p:spPr/>
        <p:txBody>
          <a:bodyPr>
            <a:normAutofit fontScale="85000" lnSpcReduction="10000"/>
          </a:bodyPr>
          <a:lstStyle/>
          <a:p>
            <a:pPr marL="274320" indent="-274320" algn="r" rtl="1" fontAlgn="auto">
              <a:spcAft>
                <a:spcPts val="0"/>
              </a:spcAft>
              <a:buClr>
                <a:schemeClr val="accent3"/>
              </a:buClr>
              <a:buFont typeface="Wingdings 2"/>
              <a:buChar char=""/>
              <a:defRPr/>
            </a:pPr>
            <a:r>
              <a:rPr lang="ar-EG" b="1" dirty="0"/>
              <a:t>مرض "التوحد" أعراضه متعددة لكونه متواجدًا في أكثر من صورة وبالتالي فان أعراضه متعددة ويمكن تلخيصها في النقاط التالية:</a:t>
            </a:r>
          </a:p>
          <a:p>
            <a:pPr marL="514350" indent="-514350" algn="r" rtl="1" fontAlgn="auto">
              <a:spcAft>
                <a:spcPts val="0"/>
              </a:spcAft>
              <a:buClr>
                <a:schemeClr val="accent3"/>
              </a:buClr>
              <a:buFont typeface="+mj-lt"/>
              <a:buAutoNum type="arabicPeriod"/>
              <a:defRPr/>
            </a:pPr>
            <a:r>
              <a:rPr lang="ar-EG" dirty="0"/>
              <a:t>يجد الطفل صعوبة في تكوين العلاقات الاجتماعية، ويفقد القدرة على التواصل والمشاركة في اللعب الجماعي.</a:t>
            </a:r>
          </a:p>
          <a:p>
            <a:pPr marL="514350" indent="-514350" algn="r" rtl="1" fontAlgn="auto">
              <a:spcAft>
                <a:spcPts val="0"/>
              </a:spcAft>
              <a:buClr>
                <a:schemeClr val="accent3"/>
              </a:buClr>
              <a:buFont typeface="+mj-lt"/>
              <a:buAutoNum type="arabicPeriod"/>
              <a:defRPr/>
            </a:pPr>
            <a:r>
              <a:rPr lang="ar-EG" dirty="0"/>
              <a:t>يتصرف الطفل وكأنه لا يسمع من حوله فلا ينظر لمن يكلمه ولا يهتم به.</a:t>
            </a:r>
          </a:p>
          <a:p>
            <a:pPr marL="514350" indent="-514350" algn="r" rtl="1" fontAlgn="auto">
              <a:spcAft>
                <a:spcPts val="0"/>
              </a:spcAft>
              <a:buClr>
                <a:schemeClr val="accent3"/>
              </a:buClr>
              <a:buFont typeface="+mj-lt"/>
              <a:buAutoNum type="arabicPeriod"/>
              <a:defRPr/>
            </a:pPr>
            <a:r>
              <a:rPr lang="ar-EG" dirty="0"/>
              <a:t>يكره أن يحتضنه أحد.</a:t>
            </a:r>
          </a:p>
          <a:p>
            <a:pPr marL="514350" indent="-514350" algn="r" rtl="1" fontAlgn="auto">
              <a:spcAft>
                <a:spcPts val="0"/>
              </a:spcAft>
              <a:buClr>
                <a:schemeClr val="accent3"/>
              </a:buClr>
              <a:buFont typeface="+mj-lt"/>
              <a:buAutoNum type="arabicPeriod"/>
              <a:defRPr/>
            </a:pPr>
            <a:r>
              <a:rPr lang="ar-EG" dirty="0"/>
              <a:t>يقاوم طرق التعليم التقليدية.</a:t>
            </a:r>
          </a:p>
          <a:p>
            <a:pPr marL="514350" indent="-514350" algn="r" rtl="1" fontAlgn="auto">
              <a:spcAft>
                <a:spcPts val="0"/>
              </a:spcAft>
              <a:buClr>
                <a:schemeClr val="accent3"/>
              </a:buClr>
              <a:buFont typeface="+mj-lt"/>
              <a:buAutoNum type="arabicPeriod"/>
              <a:defRPr/>
            </a:pPr>
            <a:r>
              <a:rPr lang="ar-EG" dirty="0"/>
              <a:t>يلاحظ على المصابين بأنهم يخافون ويهابون أي شيء حولهم، ويرددون كلام الآخرين دون تفكير وبسرعة شديدة.</a:t>
            </a:r>
            <a:endParaRPr lang="en-US" dirty="0"/>
          </a:p>
        </p:txBody>
      </p:sp>
      <p:pic>
        <p:nvPicPr>
          <p:cNvPr id="4" name="Picture 2" descr="http://knol.google.com/k/-/-/2998ksh3egjqo/o2jnyp/4363.imgcache.jpg">
            <a:extLst>
              <a:ext uri="{FF2B5EF4-FFF2-40B4-BE49-F238E27FC236}">
                <a16:creationId xmlns:a16="http://schemas.microsoft.com/office/drawing/2014/main" id="{11BA9995-D874-42FA-9982-9F4CE774CB04}"/>
              </a:ext>
            </a:extLst>
          </p:cNvPr>
          <p:cNvPicPr>
            <a:picLocks noChangeAspect="1" noChangeArrowheads="1"/>
          </p:cNvPicPr>
          <p:nvPr/>
        </p:nvPicPr>
        <p:blipFill>
          <a:blip r:embed="rId2" cstate="print"/>
          <a:srcRect/>
          <a:stretch>
            <a:fillRect/>
          </a:stretch>
        </p:blipFill>
        <p:spPr bwMode="auto">
          <a:xfrm>
            <a:off x="7380312" y="214290"/>
            <a:ext cx="1763688" cy="123458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nodeType="afterGroup">
                            <p:stCondLst>
                              <p:cond delay="500"/>
                            </p:stCondLst>
                            <p:childTnLst>
                              <p:par>
                                <p:cTn id="12" presetID="2" presetClass="entr" presetSubtype="4"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6" fill="hold" nodeType="afterGroup">
                            <p:stCondLst>
                              <p:cond delay="1000"/>
                            </p:stCondLst>
                            <p:childTnLst>
                              <p:par>
                                <p:cTn id="17" presetID="2" presetClass="entr" presetSubtype="4"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1500"/>
                            </p:stCondLst>
                            <p:childTnLst>
                              <p:par>
                                <p:cTn id="22" presetID="2" presetClass="entr" presetSubtype="4"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6" fill="hold" nodeType="afterGroup">
                            <p:stCondLst>
                              <p:cond delay="2000"/>
                            </p:stCondLst>
                            <p:childTnLst>
                              <p:par>
                                <p:cTn id="27" presetID="2" presetClass="entr" presetSubtype="4"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1" fill="hold" nodeType="afterGroup">
                            <p:stCondLst>
                              <p:cond delay="2500"/>
                            </p:stCondLst>
                            <p:childTnLst>
                              <p:par>
                                <p:cTn id="32" presetID="2" presetClass="entr" presetSubtype="4" fill="hold" grpId="0" nodeType="after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6" fill="hold" nodeType="afterGroup">
                            <p:stCondLst>
                              <p:cond delay="3000"/>
                            </p:stCondLst>
                            <p:childTnLst>
                              <p:par>
                                <p:cTn id="37" presetID="2" presetClass="entr" presetSubtype="4" fill="hold" grpId="0" nodeType="after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6D2A7-4CB3-4538-BA69-CAF111A61AA5}"/>
              </a:ext>
            </a:extLst>
          </p:cNvPr>
          <p:cNvSpPr>
            <a:spLocks noGrp="1"/>
          </p:cNvSpPr>
          <p:nvPr>
            <p:ph type="title"/>
          </p:nvPr>
        </p:nvSpPr>
        <p:spPr/>
        <p:txBody>
          <a:bodyPr/>
          <a:lstStyle/>
          <a:p>
            <a:pPr algn="ctr"/>
            <a:r>
              <a:rPr lang="ar-EG" altLang="en-US"/>
              <a:t>اعراض التوحد</a:t>
            </a:r>
            <a:endParaRPr lang="en-US" altLang="en-US"/>
          </a:p>
        </p:txBody>
      </p:sp>
      <p:sp>
        <p:nvSpPr>
          <p:cNvPr id="3" name="Content Placeholder 2">
            <a:extLst>
              <a:ext uri="{FF2B5EF4-FFF2-40B4-BE49-F238E27FC236}">
                <a16:creationId xmlns:a16="http://schemas.microsoft.com/office/drawing/2014/main" id="{580B2990-63AB-4A4E-96E2-D404F9137A74}"/>
              </a:ext>
            </a:extLst>
          </p:cNvPr>
          <p:cNvSpPr>
            <a:spLocks noGrp="1"/>
          </p:cNvSpPr>
          <p:nvPr>
            <p:ph idx="1"/>
          </p:nvPr>
        </p:nvSpPr>
        <p:spPr/>
        <p:txBody>
          <a:bodyPr>
            <a:normAutofit fontScale="77500" lnSpcReduction="20000"/>
          </a:bodyPr>
          <a:lstStyle/>
          <a:p>
            <a:pPr marL="514350" indent="-514350" algn="r" rtl="1" fontAlgn="auto">
              <a:spcAft>
                <a:spcPts val="0"/>
              </a:spcAft>
              <a:buClr>
                <a:schemeClr val="accent3"/>
              </a:buClr>
              <a:buFont typeface="+mj-lt"/>
              <a:buAutoNum type="arabicPeriod" startAt="6"/>
              <a:defRPr/>
            </a:pPr>
            <a:r>
              <a:rPr lang="ar-EG" dirty="0"/>
              <a:t>لا يحب اللعب مع الأطفال، يضحك في أوقات غير مناسبة، يبكي بشدة لأسباب غير معروفة، يقاوم جميع الأعمال الروتينية.</a:t>
            </a:r>
          </a:p>
          <a:p>
            <a:pPr marL="514350" indent="-514350" algn="r" rtl="1" fontAlgn="auto">
              <a:spcAft>
                <a:spcPts val="0"/>
              </a:spcAft>
              <a:buClr>
                <a:schemeClr val="accent3"/>
              </a:buClr>
              <a:buFont typeface="+mj-lt"/>
              <a:buAutoNum type="arabicPeriod" startAt="6"/>
              <a:defRPr/>
            </a:pPr>
            <a:r>
              <a:rPr lang="ar-EG" dirty="0"/>
              <a:t>لا يستطيع التعبير عما يؤلمه.</a:t>
            </a:r>
          </a:p>
          <a:p>
            <a:pPr marL="514350" indent="-514350" algn="r" rtl="1" fontAlgn="auto">
              <a:spcAft>
                <a:spcPts val="0"/>
              </a:spcAft>
              <a:buClr>
                <a:schemeClr val="accent3"/>
              </a:buClr>
              <a:buFont typeface="+mj-lt"/>
              <a:buAutoNum type="arabicPeriod" startAt="6"/>
              <a:defRPr/>
            </a:pPr>
            <a:r>
              <a:rPr lang="ar-EG" dirty="0"/>
              <a:t>يفقد الخيال والإبداع.</a:t>
            </a:r>
          </a:p>
          <a:p>
            <a:pPr marL="514350" indent="-514350" algn="r" rtl="1" fontAlgn="auto">
              <a:spcAft>
                <a:spcPts val="0"/>
              </a:spcAft>
              <a:buClr>
                <a:schemeClr val="accent3"/>
              </a:buClr>
              <a:buFont typeface="+mj-lt"/>
              <a:buAutoNum type="arabicPeriod" startAt="6"/>
              <a:defRPr/>
            </a:pPr>
            <a:r>
              <a:rPr lang="ar-EG" dirty="0"/>
              <a:t>يفقد القدرة على الاتصال والتواصل. </a:t>
            </a:r>
          </a:p>
          <a:p>
            <a:pPr marL="514350" indent="-514350" algn="r" rtl="1" fontAlgn="auto">
              <a:spcAft>
                <a:spcPts val="0"/>
              </a:spcAft>
              <a:buClr>
                <a:schemeClr val="accent3"/>
              </a:buClr>
              <a:buFont typeface="+mj-lt"/>
              <a:buAutoNum type="arabicPeriod" startAt="6"/>
              <a:defRPr/>
            </a:pPr>
            <a:r>
              <a:rPr lang="ar-EG" dirty="0"/>
              <a:t>يستمتع بلف الأشياء بشكل مستمر.</a:t>
            </a:r>
          </a:p>
          <a:p>
            <a:pPr marL="514350" indent="-514350" algn="r" rtl="1" fontAlgn="auto">
              <a:spcAft>
                <a:spcPts val="0"/>
              </a:spcAft>
              <a:buClr>
                <a:schemeClr val="accent3"/>
              </a:buClr>
              <a:buFont typeface="+mj-lt"/>
              <a:buAutoNum type="arabicPeriod" startAt="6"/>
              <a:defRPr/>
            </a:pPr>
            <a:r>
              <a:rPr lang="ar-EG" dirty="0"/>
              <a:t>يرتبط بالأشياء بصورة مبالغ فيها.</a:t>
            </a:r>
          </a:p>
          <a:p>
            <a:pPr marL="514350" indent="-514350" algn="r" rtl="1" fontAlgn="auto">
              <a:spcAft>
                <a:spcPts val="0"/>
              </a:spcAft>
              <a:buClr>
                <a:schemeClr val="accent3"/>
              </a:buClr>
              <a:buFont typeface="Wingdings 2"/>
              <a:buNone/>
              <a:defRPr/>
            </a:pPr>
            <a:r>
              <a:rPr lang="ar-EG" dirty="0"/>
              <a:t>وهناك مشاكل أخرى قد يعاني منها الطفل المصاب بالتوحد مثل السلوك العدواني تجاه الآخرين أو حتى تجاه الذات بالقيام بتصرفات قد تؤذي جسمه، كما أن الفعاليات الحركية للجسم قد تكون غير منسقة بسبب تطور قسم منها وتأخر القسم الآخر مما ينتج عنه حركات غير منسجمة أو غير متقنة.</a:t>
            </a:r>
            <a:endParaRPr lang="en-US" dirty="0"/>
          </a:p>
        </p:txBody>
      </p:sp>
      <p:pic>
        <p:nvPicPr>
          <p:cNvPr id="4" name="Picture 2" descr="http://knol.google.com/k/-/-/2998ksh3egjqo/o2jnyp/4363.imgcache.jpg">
            <a:extLst>
              <a:ext uri="{FF2B5EF4-FFF2-40B4-BE49-F238E27FC236}">
                <a16:creationId xmlns:a16="http://schemas.microsoft.com/office/drawing/2014/main" id="{935BAD7B-9F85-4309-89B1-DB19B3214004}"/>
              </a:ext>
            </a:extLst>
          </p:cNvPr>
          <p:cNvPicPr>
            <a:picLocks noChangeAspect="1" noChangeArrowheads="1"/>
          </p:cNvPicPr>
          <p:nvPr/>
        </p:nvPicPr>
        <p:blipFill>
          <a:blip r:embed="rId2" cstate="print"/>
          <a:srcRect/>
          <a:stretch>
            <a:fillRect/>
          </a:stretch>
        </p:blipFill>
        <p:spPr bwMode="auto">
          <a:xfrm>
            <a:off x="7380312" y="214290"/>
            <a:ext cx="1763688" cy="123458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nodeType="afterGroup">
                            <p:stCondLst>
                              <p:cond delay="500"/>
                            </p:stCondLst>
                            <p:childTnLst>
                              <p:par>
                                <p:cTn id="12" presetID="2" presetClass="entr" presetSubtype="4"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6" fill="hold" nodeType="afterGroup">
                            <p:stCondLst>
                              <p:cond delay="1000"/>
                            </p:stCondLst>
                            <p:childTnLst>
                              <p:par>
                                <p:cTn id="17" presetID="2" presetClass="entr" presetSubtype="4"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1500"/>
                            </p:stCondLst>
                            <p:childTnLst>
                              <p:par>
                                <p:cTn id="22" presetID="2" presetClass="entr" presetSubtype="4"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6" fill="hold" nodeType="afterGroup">
                            <p:stCondLst>
                              <p:cond delay="2000"/>
                            </p:stCondLst>
                            <p:childTnLst>
                              <p:par>
                                <p:cTn id="27" presetID="2" presetClass="entr" presetSubtype="4"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1" fill="hold" nodeType="afterGroup">
                            <p:stCondLst>
                              <p:cond delay="2500"/>
                            </p:stCondLst>
                            <p:childTnLst>
                              <p:par>
                                <p:cTn id="32" presetID="2" presetClass="entr" presetSubtype="4" fill="hold" grpId="0" nodeType="after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6" fill="hold" nodeType="afterGroup">
                            <p:stCondLst>
                              <p:cond delay="3000"/>
                            </p:stCondLst>
                            <p:childTnLst>
                              <p:par>
                                <p:cTn id="37" presetID="2" presetClass="entr" presetSubtype="4" fill="hold" grpId="0" nodeType="after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41" fill="hold" nodeType="afterGroup">
                            <p:stCondLst>
                              <p:cond delay="3500"/>
                            </p:stCondLst>
                            <p:childTnLst>
                              <p:par>
                                <p:cTn id="42" presetID="2" presetClass="entr" presetSubtype="4" fill="hold" grpId="0" nodeType="after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additive="base">
                                        <p:cTn id="4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778A35B8-2438-4F9E-95BA-90DE1C73CFFB}"/>
              </a:ext>
            </a:extLst>
          </p:cNvPr>
          <p:cNvSpPr>
            <a:spLocks noGrp="1"/>
          </p:cNvSpPr>
          <p:nvPr>
            <p:ph type="title"/>
          </p:nvPr>
        </p:nvSpPr>
        <p:spPr/>
        <p:txBody>
          <a:bodyPr wrap="square" lIns="91440" tIns="45720" rIns="91440" bIns="45720" numCol="1" anchorCtr="0" compatLnSpc="1">
            <a:prstTxWarp prst="textNoShape">
              <a:avLst/>
            </a:prstTxWarp>
          </a:bodyPr>
          <a:lstStyle/>
          <a:p>
            <a:pPr rtl="1" eaLnBrk="1" hangingPunct="1">
              <a:defRPr/>
            </a:pPr>
            <a:r>
              <a:rPr lang="ar-SA" b="1" dirty="0"/>
              <a:t>أعراض التوحد</a:t>
            </a:r>
            <a:endParaRPr lang="en-US" b="1" dirty="0">
              <a:cs typeface="Tahoma" pitchFamily="34" charset="0"/>
            </a:endParaRPr>
          </a:p>
        </p:txBody>
      </p:sp>
      <p:sp>
        <p:nvSpPr>
          <p:cNvPr id="19459" name="Content Placeholder 2">
            <a:extLst>
              <a:ext uri="{FF2B5EF4-FFF2-40B4-BE49-F238E27FC236}">
                <a16:creationId xmlns:a16="http://schemas.microsoft.com/office/drawing/2014/main" id="{B5699BB3-5E75-42FE-9592-CEF62E2BF831}"/>
              </a:ext>
            </a:extLst>
          </p:cNvPr>
          <p:cNvSpPr>
            <a:spLocks noGrp="1"/>
          </p:cNvSpPr>
          <p:nvPr>
            <p:ph idx="1"/>
          </p:nvPr>
        </p:nvSpPr>
        <p:spPr>
          <a:xfrm>
            <a:off x="457200" y="1371600"/>
            <a:ext cx="8229600" cy="4754563"/>
          </a:xfrm>
        </p:spPr>
        <p:txBody>
          <a:bodyPr/>
          <a:lstStyle/>
          <a:p>
            <a:pPr algn="r" rtl="1" eaLnBrk="1" hangingPunct="1"/>
            <a:r>
              <a:rPr lang="ar-SA" altLang="en-US" dirty="0"/>
              <a:t>الصعوبة في الاختلاط مع الغير.</a:t>
            </a:r>
          </a:p>
          <a:p>
            <a:pPr algn="r" rtl="1" eaLnBrk="1" hangingPunct="1"/>
            <a:r>
              <a:rPr lang="ar-SA" altLang="en-US" dirty="0"/>
              <a:t>الإصرار على ذات الأشياء ومقاومة التغيير.</a:t>
            </a:r>
          </a:p>
          <a:p>
            <a:pPr algn="r" rtl="1" eaLnBrk="1" hangingPunct="1"/>
            <a:r>
              <a:rPr lang="ar-SA" altLang="en-US" dirty="0"/>
              <a:t>الضحك والقهقهة بصورة غير ملائمة.</a:t>
            </a:r>
          </a:p>
          <a:p>
            <a:pPr algn="r" rtl="1" eaLnBrk="1" hangingPunct="1"/>
            <a:r>
              <a:rPr lang="ar-SA" altLang="en-US" dirty="0"/>
              <a:t>انعدام الخوف الحقيقي من الأخطار.</a:t>
            </a:r>
          </a:p>
          <a:p>
            <a:pPr algn="r" rtl="1" eaLnBrk="1" hangingPunct="1"/>
            <a:r>
              <a:rPr lang="ar-SA" altLang="en-US" dirty="0"/>
              <a:t>قلة الاتصال البصرى.</a:t>
            </a:r>
          </a:p>
          <a:p>
            <a:pPr algn="r" rtl="1" eaLnBrk="1" hangingPunct="1"/>
            <a:r>
              <a:rPr lang="ar-SA" altLang="en-US" dirty="0"/>
              <a:t>انعدام واضح للإحساس بالألم.</a:t>
            </a:r>
          </a:p>
          <a:p>
            <a:pPr algn="r" rtl="1" eaLnBrk="1" hangingPunct="1"/>
            <a:r>
              <a:rPr lang="ar-SA" altLang="en-US" dirty="0"/>
              <a:t>تفضيل الوحدة والعزلة.</a:t>
            </a:r>
          </a:p>
          <a:p>
            <a:pPr algn="r" rtl="1" eaLnBrk="1" hangingPunct="1"/>
            <a:r>
              <a:rPr lang="ar-SA" altLang="en-US" dirty="0"/>
              <a:t>عدم الاستجابة للتعبيرات اللفظية كأنه أصم.</a:t>
            </a:r>
            <a:endParaRPr lang="en-US" altLang="en-US" dirty="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1000"/>
                                        <p:tgtEl>
                                          <p:spTgt spid="19459">
                                            <p:txEl>
                                              <p:pRg st="0" end="0"/>
                                            </p:txEl>
                                          </p:spTgt>
                                        </p:tgtEl>
                                      </p:cBhvr>
                                    </p:animEffect>
                                    <p:anim calcmode="lin" valueType="num">
                                      <p:cBhvr>
                                        <p:cTn id="8"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4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9459">
                                            <p:txEl>
                                              <p:pRg st="1" end="1"/>
                                            </p:txEl>
                                          </p:spTgt>
                                        </p:tgtEl>
                                        <p:attrNameLst>
                                          <p:attrName>style.visibility</p:attrName>
                                        </p:attrNameLst>
                                      </p:cBhvr>
                                      <p:to>
                                        <p:strVal val="visible"/>
                                      </p:to>
                                    </p:set>
                                    <p:animEffect transition="in" filter="fade">
                                      <p:cBhvr>
                                        <p:cTn id="14" dur="1000"/>
                                        <p:tgtEl>
                                          <p:spTgt spid="19459">
                                            <p:txEl>
                                              <p:pRg st="1" end="1"/>
                                            </p:txEl>
                                          </p:spTgt>
                                        </p:tgtEl>
                                      </p:cBhvr>
                                    </p:animEffect>
                                    <p:anim calcmode="lin" valueType="num">
                                      <p:cBhvr>
                                        <p:cTn id="15" dur="10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94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9459">
                                            <p:txEl>
                                              <p:pRg st="2" end="2"/>
                                            </p:txEl>
                                          </p:spTgt>
                                        </p:tgtEl>
                                        <p:attrNameLst>
                                          <p:attrName>style.visibility</p:attrName>
                                        </p:attrNameLst>
                                      </p:cBhvr>
                                      <p:to>
                                        <p:strVal val="visible"/>
                                      </p:to>
                                    </p:set>
                                    <p:animEffect transition="in" filter="fade">
                                      <p:cBhvr>
                                        <p:cTn id="21" dur="1000"/>
                                        <p:tgtEl>
                                          <p:spTgt spid="19459">
                                            <p:txEl>
                                              <p:pRg st="2" end="2"/>
                                            </p:txEl>
                                          </p:spTgt>
                                        </p:tgtEl>
                                      </p:cBhvr>
                                    </p:animEffect>
                                    <p:anim calcmode="lin" valueType="num">
                                      <p:cBhvr>
                                        <p:cTn id="22" dur="10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945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9459">
                                            <p:txEl>
                                              <p:pRg st="3" end="3"/>
                                            </p:txEl>
                                          </p:spTgt>
                                        </p:tgtEl>
                                        <p:attrNameLst>
                                          <p:attrName>style.visibility</p:attrName>
                                        </p:attrNameLst>
                                      </p:cBhvr>
                                      <p:to>
                                        <p:strVal val="visible"/>
                                      </p:to>
                                    </p:set>
                                    <p:animEffect transition="in" filter="fade">
                                      <p:cBhvr>
                                        <p:cTn id="28" dur="1000"/>
                                        <p:tgtEl>
                                          <p:spTgt spid="19459">
                                            <p:txEl>
                                              <p:pRg st="3" end="3"/>
                                            </p:txEl>
                                          </p:spTgt>
                                        </p:tgtEl>
                                      </p:cBhvr>
                                    </p:animEffect>
                                    <p:anim calcmode="lin" valueType="num">
                                      <p:cBhvr>
                                        <p:cTn id="29" dur="10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945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9459">
                                            <p:txEl>
                                              <p:pRg st="4" end="4"/>
                                            </p:txEl>
                                          </p:spTgt>
                                        </p:tgtEl>
                                        <p:attrNameLst>
                                          <p:attrName>style.visibility</p:attrName>
                                        </p:attrNameLst>
                                      </p:cBhvr>
                                      <p:to>
                                        <p:strVal val="visible"/>
                                      </p:to>
                                    </p:set>
                                    <p:animEffect transition="in" filter="fade">
                                      <p:cBhvr>
                                        <p:cTn id="35" dur="1000"/>
                                        <p:tgtEl>
                                          <p:spTgt spid="19459">
                                            <p:txEl>
                                              <p:pRg st="4" end="4"/>
                                            </p:txEl>
                                          </p:spTgt>
                                        </p:tgtEl>
                                      </p:cBhvr>
                                    </p:animEffect>
                                    <p:anim calcmode="lin" valueType="num">
                                      <p:cBhvr>
                                        <p:cTn id="36" dur="10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945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9459">
                                            <p:txEl>
                                              <p:pRg st="5" end="5"/>
                                            </p:txEl>
                                          </p:spTgt>
                                        </p:tgtEl>
                                        <p:attrNameLst>
                                          <p:attrName>style.visibility</p:attrName>
                                        </p:attrNameLst>
                                      </p:cBhvr>
                                      <p:to>
                                        <p:strVal val="visible"/>
                                      </p:to>
                                    </p:set>
                                    <p:animEffect transition="in" filter="fade">
                                      <p:cBhvr>
                                        <p:cTn id="42" dur="1000"/>
                                        <p:tgtEl>
                                          <p:spTgt spid="19459">
                                            <p:txEl>
                                              <p:pRg st="5" end="5"/>
                                            </p:txEl>
                                          </p:spTgt>
                                        </p:tgtEl>
                                      </p:cBhvr>
                                    </p:animEffect>
                                    <p:anim calcmode="lin" valueType="num">
                                      <p:cBhvr>
                                        <p:cTn id="43" dur="10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945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19459">
                                            <p:txEl>
                                              <p:pRg st="6" end="6"/>
                                            </p:txEl>
                                          </p:spTgt>
                                        </p:tgtEl>
                                        <p:attrNameLst>
                                          <p:attrName>style.visibility</p:attrName>
                                        </p:attrNameLst>
                                      </p:cBhvr>
                                      <p:to>
                                        <p:strVal val="visible"/>
                                      </p:to>
                                    </p:set>
                                    <p:animEffect transition="in" filter="fade">
                                      <p:cBhvr>
                                        <p:cTn id="49" dur="1000"/>
                                        <p:tgtEl>
                                          <p:spTgt spid="19459">
                                            <p:txEl>
                                              <p:pRg st="6" end="6"/>
                                            </p:txEl>
                                          </p:spTgt>
                                        </p:tgtEl>
                                      </p:cBhvr>
                                    </p:animEffect>
                                    <p:anim calcmode="lin" valueType="num">
                                      <p:cBhvr>
                                        <p:cTn id="50" dur="1000" fill="hold"/>
                                        <p:tgtEl>
                                          <p:spTgt spid="19459">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945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19459">
                                            <p:txEl>
                                              <p:pRg st="7" end="7"/>
                                            </p:txEl>
                                          </p:spTgt>
                                        </p:tgtEl>
                                        <p:attrNameLst>
                                          <p:attrName>style.visibility</p:attrName>
                                        </p:attrNameLst>
                                      </p:cBhvr>
                                      <p:to>
                                        <p:strVal val="visible"/>
                                      </p:to>
                                    </p:set>
                                    <p:animEffect transition="in" filter="fade">
                                      <p:cBhvr>
                                        <p:cTn id="56" dur="1000"/>
                                        <p:tgtEl>
                                          <p:spTgt spid="19459">
                                            <p:txEl>
                                              <p:pRg st="7" end="7"/>
                                            </p:txEl>
                                          </p:spTgt>
                                        </p:tgtEl>
                                      </p:cBhvr>
                                    </p:animEffect>
                                    <p:anim calcmode="lin" valueType="num">
                                      <p:cBhvr>
                                        <p:cTn id="57" dur="1000" fill="hold"/>
                                        <p:tgtEl>
                                          <p:spTgt spid="19459">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1945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B65D6E10-58CA-4292-A267-80229EC2E503}"/>
              </a:ext>
            </a:extLst>
          </p:cNvPr>
          <p:cNvSpPr>
            <a:spLocks noGrp="1"/>
          </p:cNvSpPr>
          <p:nvPr>
            <p:ph type="title"/>
          </p:nvPr>
        </p:nvSpPr>
        <p:spPr bwMode="auto">
          <a:xfrm>
            <a:off x="990600" y="512763"/>
            <a:ext cx="7772400" cy="914400"/>
          </a:xfrm>
        </p:spPr>
        <p:txBody>
          <a:bodyPr wrap="square" lIns="91440" tIns="45720" rIns="91440" bIns="45720" numCol="1" anchorCtr="0" compatLnSpc="1">
            <a:prstTxWarp prst="textNoShape">
              <a:avLst/>
            </a:prstTxWarp>
          </a:bodyPr>
          <a:lstStyle/>
          <a:p>
            <a:pPr algn="r" rtl="1">
              <a:defRPr/>
            </a:pPr>
            <a:r>
              <a:rPr lang="ar-SA" b="1" dirty="0">
                <a:solidFill>
                  <a:srgbClr val="FFFF00"/>
                </a:solidFill>
              </a:rPr>
              <a:t>        </a:t>
            </a:r>
            <a:r>
              <a:rPr lang="ar-EG" b="1" dirty="0"/>
              <a:t>المشكلات</a:t>
            </a:r>
            <a:r>
              <a:rPr lang="ar-SA" b="1" dirty="0"/>
              <a:t> اللغوية</a:t>
            </a:r>
            <a:r>
              <a:rPr lang="ar-EG" b="1" dirty="0"/>
              <a:t> لدى أطفال التوحد</a:t>
            </a:r>
            <a:endParaRPr lang="en-US" b="1" dirty="0">
              <a:cs typeface="Tahoma" pitchFamily="34" charset="0"/>
            </a:endParaRPr>
          </a:p>
        </p:txBody>
      </p:sp>
      <p:sp>
        <p:nvSpPr>
          <p:cNvPr id="25603" name="Rectangle 3">
            <a:extLst>
              <a:ext uri="{FF2B5EF4-FFF2-40B4-BE49-F238E27FC236}">
                <a16:creationId xmlns:a16="http://schemas.microsoft.com/office/drawing/2014/main" id="{56CBB637-8302-4A5C-89E7-342731272C10}"/>
              </a:ext>
            </a:extLst>
          </p:cNvPr>
          <p:cNvSpPr>
            <a:spLocks noGrp="1"/>
          </p:cNvSpPr>
          <p:nvPr>
            <p:ph type="body" idx="1"/>
          </p:nvPr>
        </p:nvSpPr>
        <p:spPr>
          <a:xfrm>
            <a:off x="838200" y="1447800"/>
            <a:ext cx="7772400" cy="4572000"/>
          </a:xfrm>
        </p:spPr>
        <p:txBody>
          <a:bodyPr/>
          <a:lstStyle/>
          <a:p>
            <a:pPr algn="r" rtl="1"/>
            <a:r>
              <a:rPr lang="ar-SA" altLang="en-US"/>
              <a:t>قد لاينطق أبدا.</a:t>
            </a:r>
          </a:p>
          <a:p>
            <a:pPr algn="r" rtl="1"/>
            <a:r>
              <a:rPr lang="ar-SA" altLang="en-US"/>
              <a:t>تأخر النطق.</a:t>
            </a:r>
          </a:p>
          <a:p>
            <a:pPr algn="r" rtl="1"/>
            <a:r>
              <a:rPr lang="ar-SA" altLang="en-US"/>
              <a:t>فقد المكتسبات اللغوية.</a:t>
            </a:r>
          </a:p>
          <a:p>
            <a:pPr algn="r" rtl="1"/>
            <a:r>
              <a:rPr lang="ar-SA" altLang="en-US"/>
              <a:t>تكرار الكلام وترديد مايقوله الآخرون.</a:t>
            </a:r>
          </a:p>
          <a:p>
            <a:pPr algn="r" rtl="1"/>
            <a:r>
              <a:rPr lang="ar-SA" altLang="en-US"/>
              <a:t>كلمات وجمل بلا معنى.</a:t>
            </a:r>
          </a:p>
          <a:p>
            <a:pPr algn="r" rtl="1"/>
            <a:r>
              <a:rPr lang="ar-SA" altLang="en-US"/>
              <a:t>عكس الضمائر ( أنا بدلا من أنت).</a:t>
            </a:r>
          </a:p>
          <a:p>
            <a:pPr algn="r" rtl="1"/>
            <a:endParaRPr lang="en-US" altLang="en-US">
              <a:cs typeface="Tahom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5C272-8CD7-4BB7-947F-627752169CC1}"/>
              </a:ext>
            </a:extLst>
          </p:cNvPr>
          <p:cNvSpPr>
            <a:spLocks noGrp="1"/>
          </p:cNvSpPr>
          <p:nvPr>
            <p:ph type="title"/>
          </p:nvPr>
        </p:nvSpPr>
        <p:spPr/>
        <p:txBody>
          <a:bodyPr/>
          <a:lstStyle/>
          <a:p>
            <a:pPr algn="ctr"/>
            <a:r>
              <a:rPr lang="ar-EG" altLang="en-US" dirty="0"/>
              <a:t>أهداف المحاضرة</a:t>
            </a:r>
            <a:endParaRPr lang="en-US" altLang="en-US" dirty="0"/>
          </a:p>
        </p:txBody>
      </p:sp>
      <p:sp>
        <p:nvSpPr>
          <p:cNvPr id="3" name="Content Placeholder 2">
            <a:extLst>
              <a:ext uri="{FF2B5EF4-FFF2-40B4-BE49-F238E27FC236}">
                <a16:creationId xmlns:a16="http://schemas.microsoft.com/office/drawing/2014/main" id="{57769BB8-9C3B-4F12-8ADF-E11AD93AD7B6}"/>
              </a:ext>
            </a:extLst>
          </p:cNvPr>
          <p:cNvSpPr>
            <a:spLocks noGrp="1"/>
          </p:cNvSpPr>
          <p:nvPr>
            <p:ph idx="1"/>
          </p:nvPr>
        </p:nvSpPr>
        <p:spPr/>
        <p:txBody>
          <a:bodyPr>
            <a:normAutofit lnSpcReduction="10000"/>
          </a:bodyPr>
          <a:lstStyle/>
          <a:p>
            <a:pPr marL="514350" indent="-514350" algn="r" rtl="1">
              <a:buFont typeface="Calibri" panose="020F0502020204030204" pitchFamily="34" charset="0"/>
              <a:buAutoNum type="arabicPeriod"/>
            </a:pPr>
            <a:r>
              <a:rPr lang="ar-EG" altLang="en-US" dirty="0">
                <a:ea typeface="Majalla UI"/>
              </a:rPr>
              <a:t>تعريف اضطراب التوحد.</a:t>
            </a:r>
          </a:p>
          <a:p>
            <a:pPr marL="514350" indent="-514350" algn="r" rtl="1">
              <a:buFont typeface="Calibri" panose="020F0502020204030204" pitchFamily="34" charset="0"/>
              <a:buAutoNum type="arabicPeriod"/>
            </a:pPr>
            <a:r>
              <a:rPr lang="ar-EG" altLang="en-US" dirty="0">
                <a:ea typeface="Majalla UI"/>
              </a:rPr>
              <a:t>معدل انتشار اضطراب التوحد.</a:t>
            </a:r>
          </a:p>
          <a:p>
            <a:pPr marL="514350" indent="-514350" algn="r" rtl="1">
              <a:buFont typeface="Calibri" panose="020F0502020204030204" pitchFamily="34" charset="0"/>
              <a:buAutoNum type="arabicPeriod"/>
            </a:pPr>
            <a:r>
              <a:rPr lang="ar-EG" altLang="en-US" dirty="0">
                <a:ea typeface="Majalla UI"/>
              </a:rPr>
              <a:t>تشخيص اضطراب التوحد.</a:t>
            </a:r>
          </a:p>
          <a:p>
            <a:pPr marL="514350" indent="-514350" algn="r" rtl="1">
              <a:buFont typeface="Calibri" panose="020F0502020204030204" pitchFamily="34" charset="0"/>
              <a:buAutoNum type="arabicPeriod"/>
            </a:pPr>
            <a:r>
              <a:rPr lang="ar-EG" altLang="en-US" dirty="0">
                <a:ea typeface="Majalla UI"/>
              </a:rPr>
              <a:t>أنواع اضطراب التوحد.</a:t>
            </a:r>
          </a:p>
          <a:p>
            <a:pPr marL="514350" indent="-514350" algn="r" rtl="1">
              <a:buFont typeface="Calibri" panose="020F0502020204030204" pitchFamily="34" charset="0"/>
              <a:buAutoNum type="arabicPeriod"/>
            </a:pPr>
            <a:r>
              <a:rPr lang="ar-EG" altLang="en-US" dirty="0">
                <a:ea typeface="Majalla UI"/>
              </a:rPr>
              <a:t>خصائص و سمات الأطفال ذوي اضطراب التوحد.</a:t>
            </a:r>
          </a:p>
          <a:p>
            <a:pPr marL="514350" indent="-514350" algn="r" rtl="1">
              <a:buFont typeface="Calibri" panose="020F0502020204030204" pitchFamily="34" charset="0"/>
              <a:buAutoNum type="arabicPeriod"/>
            </a:pPr>
            <a:r>
              <a:rPr lang="ar-EG" altLang="en-US" dirty="0">
                <a:ea typeface="Majalla UI"/>
              </a:rPr>
              <a:t>اسباب التوحد.</a:t>
            </a:r>
          </a:p>
          <a:p>
            <a:pPr marL="514350" indent="-514350" algn="r" rtl="1">
              <a:buFont typeface="Calibri" panose="020F0502020204030204" pitchFamily="34" charset="0"/>
              <a:buAutoNum type="arabicPeriod"/>
            </a:pPr>
            <a:r>
              <a:rPr lang="ar-EG" altLang="en-US" dirty="0">
                <a:ea typeface="Majalla UI"/>
              </a:rPr>
              <a:t>تأثير الطفل المتوحد علي الاسرة.</a:t>
            </a:r>
          </a:p>
          <a:p>
            <a:pPr marL="514350" indent="-514350" algn="r" rtl="1">
              <a:buFont typeface="Calibri" panose="020F0502020204030204" pitchFamily="34" charset="0"/>
              <a:buAutoNum type="arabicPeriod"/>
            </a:pPr>
            <a:r>
              <a:rPr lang="ar-EG" altLang="en-US" dirty="0">
                <a:ea typeface="Majalla UI"/>
              </a:rPr>
              <a:t>طرق علاج التوحد.</a:t>
            </a:r>
            <a:endParaRPr lang="en-US" altLang="en-US" dirty="0"/>
          </a:p>
        </p:txBody>
      </p:sp>
      <p:pic>
        <p:nvPicPr>
          <p:cNvPr id="4" name="Picture 2" descr="http://knol.google.com/k/-/-/2998ksh3egjqo/o2jnyp/4363.imgcache.jpg">
            <a:extLst>
              <a:ext uri="{FF2B5EF4-FFF2-40B4-BE49-F238E27FC236}">
                <a16:creationId xmlns:a16="http://schemas.microsoft.com/office/drawing/2014/main" id="{5CEE645B-E5FF-403E-AA99-A6107702FE25}"/>
              </a:ext>
            </a:extLst>
          </p:cNvPr>
          <p:cNvPicPr>
            <a:picLocks noChangeAspect="1" noChangeArrowheads="1"/>
          </p:cNvPicPr>
          <p:nvPr/>
        </p:nvPicPr>
        <p:blipFill>
          <a:blip r:embed="rId2" cstate="print"/>
          <a:srcRect/>
          <a:stretch>
            <a:fillRect/>
          </a:stretch>
        </p:blipFill>
        <p:spPr bwMode="auto">
          <a:xfrm>
            <a:off x="7424930" y="214290"/>
            <a:ext cx="1719069" cy="120334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nodeType="afterGroup">
                            <p:stCondLst>
                              <p:cond delay="500"/>
                            </p:stCondLst>
                            <p:childTnLst>
                              <p:par>
                                <p:cTn id="12" presetID="2" presetClass="entr" presetSubtype="4"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6" fill="hold">
                            <p:stCondLst>
                              <p:cond delay="1000"/>
                            </p:stCondLst>
                            <p:childTnLst>
                              <p:par>
                                <p:cTn id="17" presetID="2" presetClass="entr" presetSubtype="4"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1500"/>
                            </p:stCondLst>
                            <p:childTnLst>
                              <p:par>
                                <p:cTn id="22" presetID="2" presetClass="entr" presetSubtype="4" fill="hold"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6" fill="hold">
                            <p:stCondLst>
                              <p:cond delay="2000"/>
                            </p:stCondLst>
                            <p:childTnLst>
                              <p:par>
                                <p:cTn id="27" presetID="2" presetClass="entr" presetSubtype="4" fill="hold"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1" fill="hold" nodeType="afterGroup">
                            <p:stCondLst>
                              <p:cond delay="2500"/>
                            </p:stCondLst>
                            <p:childTnLst>
                              <p:par>
                                <p:cTn id="32" presetID="2" presetClass="entr" presetSubtype="4" fill="hold" nodeType="after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6" fill="hold" nodeType="afterGroup">
                            <p:stCondLst>
                              <p:cond delay="3000"/>
                            </p:stCondLst>
                            <p:childTnLst>
                              <p:par>
                                <p:cTn id="37" presetID="2" presetClass="entr" presetSubtype="4" fill="hold" nodeType="after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41" fill="hold" nodeType="afterGroup">
                            <p:stCondLst>
                              <p:cond delay="3500"/>
                            </p:stCondLst>
                            <p:childTnLst>
                              <p:par>
                                <p:cTn id="42" presetID="2" presetClass="entr" presetSubtype="4" fill="hold" nodeType="after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additive="base">
                                        <p:cTn id="4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6" fill="hold" nodeType="afterGroup">
                            <p:stCondLst>
                              <p:cond delay="4000"/>
                            </p:stCondLst>
                            <p:childTnLst>
                              <p:par>
                                <p:cTn id="47" presetID="2" presetClass="entr" presetSubtype="4" fill="hold"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7774062-13D8-4B96-B6E0-C66407B68633}"/>
              </a:ext>
            </a:extLst>
          </p:cNvPr>
          <p:cNvSpPr>
            <a:spLocks noGrp="1" noChangeArrowheads="1"/>
          </p:cNvSpPr>
          <p:nvPr>
            <p:ph type="title"/>
          </p:nvPr>
        </p:nvSpPr>
        <p:spPr/>
        <p:txBody>
          <a:bodyPr wrap="square" lIns="91440" tIns="45720" rIns="91440" bIns="45720" numCol="1" anchorCtr="0" compatLnSpc="1">
            <a:prstTxWarp prst="textNoShape">
              <a:avLst/>
            </a:prstTxWarp>
          </a:bodyPr>
          <a:lstStyle/>
          <a:p>
            <a:pPr algn="r" rtl="1" eaLnBrk="1" hangingPunct="1">
              <a:defRPr/>
            </a:pPr>
            <a:r>
              <a:rPr lang="ar-SA" dirty="0">
                <a:solidFill>
                  <a:srgbClr val="FFFF00"/>
                </a:solidFill>
              </a:rPr>
              <a:t>              </a:t>
            </a:r>
            <a:r>
              <a:rPr lang="ar-EG" dirty="0">
                <a:solidFill>
                  <a:srgbClr val="FFFF00"/>
                </a:solidFill>
              </a:rPr>
              <a:t>      </a:t>
            </a:r>
            <a:r>
              <a:rPr lang="ar-SA" b="1" dirty="0"/>
              <a:t>لمحة تاريخية</a:t>
            </a:r>
            <a:endParaRPr lang="en-US" b="1" dirty="0">
              <a:cs typeface="Tahoma" pitchFamily="34" charset="0"/>
            </a:endParaRPr>
          </a:p>
        </p:txBody>
      </p:sp>
      <p:sp>
        <p:nvSpPr>
          <p:cNvPr id="10243" name="Rectangle 3">
            <a:extLst>
              <a:ext uri="{FF2B5EF4-FFF2-40B4-BE49-F238E27FC236}">
                <a16:creationId xmlns:a16="http://schemas.microsoft.com/office/drawing/2014/main" id="{E660419E-C161-48A4-A1E0-5AEF8AA91324}"/>
              </a:ext>
            </a:extLst>
          </p:cNvPr>
          <p:cNvSpPr>
            <a:spLocks noGrp="1" noChangeArrowheads="1"/>
          </p:cNvSpPr>
          <p:nvPr>
            <p:ph idx="1"/>
          </p:nvPr>
        </p:nvSpPr>
        <p:spPr>
          <a:xfrm>
            <a:off x="152400" y="1600200"/>
            <a:ext cx="8534400" cy="4038600"/>
          </a:xfrm>
        </p:spPr>
        <p:txBody>
          <a:bodyPr/>
          <a:lstStyle/>
          <a:p>
            <a:pPr algn="r" rtl="1" eaLnBrk="1" hangingPunct="1"/>
            <a:r>
              <a:rPr lang="ar-SA" altLang="en-US" sz="3200" dirty="0"/>
              <a:t>أطلق مفهوم التوحد لأول مرة عام </a:t>
            </a:r>
            <a:r>
              <a:rPr lang="ar-SA" altLang="en-US" sz="3200" dirty="0">
                <a:solidFill>
                  <a:srgbClr val="FF0000"/>
                </a:solidFill>
              </a:rPr>
              <a:t>1911م</a:t>
            </a:r>
            <a:r>
              <a:rPr lang="ar-SA" altLang="en-US" sz="3200" dirty="0"/>
              <a:t> على يد العالم </a:t>
            </a:r>
            <a:r>
              <a:rPr lang="ar-SA" altLang="en-US" sz="3200" dirty="0" err="1">
                <a:solidFill>
                  <a:srgbClr val="FF0000"/>
                </a:solidFill>
              </a:rPr>
              <a:t>يوجن</a:t>
            </a:r>
            <a:r>
              <a:rPr lang="ar-SA" altLang="en-US" sz="3200" dirty="0">
                <a:solidFill>
                  <a:srgbClr val="FF0000"/>
                </a:solidFill>
              </a:rPr>
              <a:t> </a:t>
            </a:r>
            <a:r>
              <a:rPr lang="ar-SA" altLang="en-US" sz="3200" dirty="0" err="1">
                <a:solidFill>
                  <a:srgbClr val="FF0000"/>
                </a:solidFill>
              </a:rPr>
              <a:t>بليور</a:t>
            </a:r>
            <a:r>
              <a:rPr lang="ar-SA" altLang="en-US" sz="3200" dirty="0">
                <a:solidFill>
                  <a:srgbClr val="FF0000"/>
                </a:solidFill>
              </a:rPr>
              <a:t> </a:t>
            </a:r>
            <a:r>
              <a:rPr lang="ar-SA" altLang="en-US" sz="3200" dirty="0"/>
              <a:t>الذى اشتق مفهوم التوحد من اللفظ الاغريقي </a:t>
            </a:r>
            <a:r>
              <a:rPr lang="ar-SA" altLang="en-US" sz="3200" dirty="0" err="1"/>
              <a:t>للأنا</a:t>
            </a:r>
            <a:r>
              <a:rPr lang="ar-SA" altLang="en-US" sz="3200" dirty="0"/>
              <a:t> </a:t>
            </a:r>
            <a:r>
              <a:rPr lang="ar-SA" altLang="en-US" sz="3200" dirty="0" err="1"/>
              <a:t>التى</a:t>
            </a:r>
            <a:r>
              <a:rPr lang="ar-SA" altLang="en-US" sz="3200" dirty="0"/>
              <a:t> تعنى النفس ليصف مجموعة من التفكير </a:t>
            </a:r>
            <a:r>
              <a:rPr lang="ar-SA" altLang="en-US" sz="3200" dirty="0" err="1"/>
              <a:t>الأنانى</a:t>
            </a:r>
            <a:r>
              <a:rPr lang="ar-SA" altLang="en-US" sz="3200" dirty="0"/>
              <a:t>.</a:t>
            </a:r>
          </a:p>
          <a:p>
            <a:pPr eaLnBrk="1" hangingPunct="1"/>
            <a:endParaRPr lang="ar-SA" altLang="en-US" sz="3200" dirty="0"/>
          </a:p>
          <a:p>
            <a:pPr algn="r" rtl="1" eaLnBrk="1" hangingPunct="1"/>
            <a:r>
              <a:rPr lang="ar-SA" altLang="en-US" sz="3200" dirty="0"/>
              <a:t>أول من وصف التوحد  </a:t>
            </a:r>
            <a:r>
              <a:rPr lang="en-US" altLang="en-US" sz="3200" dirty="0" err="1">
                <a:solidFill>
                  <a:srgbClr val="FF0000"/>
                </a:solidFill>
                <a:cs typeface="Tahoma" panose="020B0604030504040204" pitchFamily="34" charset="0"/>
              </a:rPr>
              <a:t>leo</a:t>
            </a:r>
            <a:r>
              <a:rPr lang="en-US" altLang="en-US" sz="3200" dirty="0">
                <a:cs typeface="Tahoma" panose="020B0604030504040204" pitchFamily="34" charset="0"/>
              </a:rPr>
              <a:t> </a:t>
            </a:r>
            <a:r>
              <a:rPr lang="en-US" altLang="en-US" sz="3200" dirty="0" err="1">
                <a:solidFill>
                  <a:srgbClr val="FF0000"/>
                </a:solidFill>
                <a:cs typeface="Tahoma" panose="020B0604030504040204" pitchFamily="34" charset="0"/>
              </a:rPr>
              <a:t>Kanner</a:t>
            </a:r>
            <a:r>
              <a:rPr lang="ar-SA" altLang="en-US" sz="3200" dirty="0"/>
              <a:t> عام </a:t>
            </a:r>
            <a:r>
              <a:rPr lang="ar-SA" altLang="en-US" sz="3200" dirty="0">
                <a:solidFill>
                  <a:srgbClr val="FF0000"/>
                </a:solidFill>
              </a:rPr>
              <a:t>1943م.</a:t>
            </a:r>
            <a:endParaRPr lang="en-US" altLang="en-US" sz="3200" dirty="0">
              <a:solidFill>
                <a:srgbClr val="FF0000"/>
              </a:solidFill>
              <a:cs typeface="Tahoma" panose="020B0604030504040204" pitchFamily="34" charset="0"/>
            </a:endParaRPr>
          </a:p>
          <a:p>
            <a:pPr algn="r" rtl="1" eaLnBrk="1" hangingPunct="1">
              <a:buFont typeface="Wingdings" panose="05000000000000000000" pitchFamily="2" charset="2"/>
              <a:buNone/>
            </a:pPr>
            <a:r>
              <a:rPr lang="ar-SA" altLang="en-US" sz="3200" dirty="0"/>
              <a:t>وحصر التوحد </a:t>
            </a:r>
            <a:r>
              <a:rPr lang="ar-SA" altLang="en-US" sz="3200" dirty="0" err="1"/>
              <a:t>فى</a:t>
            </a:r>
            <a:r>
              <a:rPr lang="ar-SA" altLang="en-US" sz="3200" dirty="0"/>
              <a:t> صورتين : الوحدة المفرطة والرتابة</a:t>
            </a:r>
            <a:r>
              <a:rPr lang="en-US" altLang="en-US" sz="3200" dirty="0">
                <a:cs typeface="Tahoma" panose="020B0604030504040204" pitchFamily="34" charset="0"/>
              </a:rPr>
              <a:t>.</a:t>
            </a:r>
            <a:endParaRPr lang="ar-SA"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1000"/>
                                        <p:tgtEl>
                                          <p:spTgt spid="10243">
                                            <p:txEl>
                                              <p:pRg st="0" end="0"/>
                                            </p:txEl>
                                          </p:spTgt>
                                        </p:tgtEl>
                                      </p:cBhvr>
                                    </p:animEffect>
                                    <p:anim calcmode="lin" valueType="num">
                                      <p:cBhvr>
                                        <p:cTn id="8"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2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0243">
                                            <p:txEl>
                                              <p:pRg st="2" end="2"/>
                                            </p:txEl>
                                          </p:spTgt>
                                        </p:tgtEl>
                                        <p:attrNameLst>
                                          <p:attrName>style.visibility</p:attrName>
                                        </p:attrNameLst>
                                      </p:cBhvr>
                                      <p:to>
                                        <p:strVal val="visible"/>
                                      </p:to>
                                    </p:set>
                                    <p:animEffect transition="in" filter="fade">
                                      <p:cBhvr>
                                        <p:cTn id="14" dur="1000"/>
                                        <p:tgtEl>
                                          <p:spTgt spid="10243">
                                            <p:txEl>
                                              <p:pRg st="2" end="2"/>
                                            </p:txEl>
                                          </p:spTgt>
                                        </p:tgtEl>
                                      </p:cBhvr>
                                    </p:animEffect>
                                    <p:anim calcmode="lin" valueType="num">
                                      <p:cBhvr>
                                        <p:cTn id="15"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024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Effect transition="in" filter="fade">
                                      <p:cBhvr>
                                        <p:cTn id="19" dur="1000"/>
                                        <p:tgtEl>
                                          <p:spTgt spid="10243">
                                            <p:txEl>
                                              <p:pRg st="3" end="3"/>
                                            </p:txEl>
                                          </p:spTgt>
                                        </p:tgtEl>
                                      </p:cBhvr>
                                    </p:animEffect>
                                    <p:anim calcmode="lin" valueType="num">
                                      <p:cBhvr>
                                        <p:cTn id="20" dur="10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1024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32422-E27F-4A00-B7B9-5B1FC794FA25}"/>
              </a:ext>
            </a:extLst>
          </p:cNvPr>
          <p:cNvSpPr>
            <a:spLocks noGrp="1"/>
          </p:cNvSpPr>
          <p:nvPr>
            <p:ph type="title"/>
          </p:nvPr>
        </p:nvSpPr>
        <p:spPr/>
        <p:txBody>
          <a:bodyPr/>
          <a:lstStyle/>
          <a:p>
            <a:pPr algn="ctr"/>
            <a:r>
              <a:rPr lang="ar-EG" altLang="en-US" dirty="0"/>
              <a:t>تعريف التوحد</a:t>
            </a:r>
            <a:endParaRPr lang="en-US" altLang="en-US" dirty="0"/>
          </a:p>
        </p:txBody>
      </p:sp>
      <p:sp>
        <p:nvSpPr>
          <p:cNvPr id="3" name="Content Placeholder 2">
            <a:extLst>
              <a:ext uri="{FF2B5EF4-FFF2-40B4-BE49-F238E27FC236}">
                <a16:creationId xmlns:a16="http://schemas.microsoft.com/office/drawing/2014/main" id="{CCEB01A6-FE53-4E08-82F2-BB78BD9F22A5}"/>
              </a:ext>
            </a:extLst>
          </p:cNvPr>
          <p:cNvSpPr>
            <a:spLocks noGrp="1"/>
          </p:cNvSpPr>
          <p:nvPr>
            <p:ph idx="1"/>
          </p:nvPr>
        </p:nvSpPr>
        <p:spPr>
          <a:xfrm>
            <a:off x="2286000" y="1935163"/>
            <a:ext cx="6400800" cy="4389437"/>
          </a:xfrm>
        </p:spPr>
        <p:txBody>
          <a:bodyPr>
            <a:normAutofit fontScale="77500" lnSpcReduction="20000"/>
          </a:bodyPr>
          <a:lstStyle/>
          <a:p>
            <a:pPr marL="274320" indent="-274320" algn="r" rtl="1" fontAlgn="auto">
              <a:spcAft>
                <a:spcPts val="0"/>
              </a:spcAft>
              <a:buClr>
                <a:schemeClr val="accent3"/>
              </a:buClr>
              <a:buFont typeface="Wingdings 2"/>
              <a:buChar char=""/>
              <a:defRPr/>
            </a:pPr>
            <a:r>
              <a:rPr lang="ar-EG" b="1" dirty="0"/>
              <a:t>يظهر التوحد بوضوح في السنوات الثلاث الأولى من الحياة</a:t>
            </a:r>
            <a:r>
              <a:rPr lang="en-US" b="1" dirty="0"/>
              <a:t>.</a:t>
            </a:r>
            <a:endParaRPr lang="ar-EG" b="1" dirty="0"/>
          </a:p>
          <a:p>
            <a:pPr marL="274320" indent="-274320" algn="r" rtl="1" fontAlgn="auto">
              <a:spcAft>
                <a:spcPts val="0"/>
              </a:spcAft>
              <a:buClr>
                <a:schemeClr val="accent3"/>
              </a:buClr>
              <a:buFont typeface="Wingdings 2"/>
              <a:buChar char=""/>
              <a:defRPr/>
            </a:pPr>
            <a:endParaRPr lang="ar-EG" b="1" dirty="0"/>
          </a:p>
          <a:p>
            <a:pPr marL="274320" indent="-274320" algn="just" rtl="1" fontAlgn="auto">
              <a:spcAft>
                <a:spcPts val="0"/>
              </a:spcAft>
              <a:buClr>
                <a:schemeClr val="accent3"/>
              </a:buClr>
              <a:buFont typeface="Wingdings 2"/>
              <a:buChar char=""/>
              <a:defRPr/>
            </a:pPr>
            <a:r>
              <a:rPr lang="ar-EG" b="1" dirty="0"/>
              <a:t> ويعرف التوحد بأنه عجز يعيق تطوير المهارات الاجتماعية والتواصل اللفظي وغير اللفظي واللعب التخيلي والابداعي وهو نتيجة اضطراب عصبي يؤثر على الطريقة التي يتم من خلالها جمع المعلومات ومعالجتها بواسطة الدماغ مسببة مشكلات في المهارات الاجتماعية تتمثل في عدم القدرة على الارتباط وخلق علاقات مع الأفراد ، وعدم القدرة على اللعب واستخدام وقت الفراغ , وعدم القدرة على التصور البناء والملائمة التخيلية .</a:t>
            </a:r>
            <a:br>
              <a:rPr lang="ar-EG" b="1" dirty="0"/>
            </a:br>
            <a:endParaRPr lang="en-US" dirty="0"/>
          </a:p>
        </p:txBody>
      </p:sp>
      <p:pic>
        <p:nvPicPr>
          <p:cNvPr id="1026" name="Picture 2" descr="http://www.setbeet.com/Images/motherchild/125032.gif">
            <a:extLst>
              <a:ext uri="{FF2B5EF4-FFF2-40B4-BE49-F238E27FC236}">
                <a16:creationId xmlns:a16="http://schemas.microsoft.com/office/drawing/2014/main" id="{3DEEFC56-B02A-47E9-BFA6-136B1EC6B967}"/>
              </a:ext>
            </a:extLst>
          </p:cNvPr>
          <p:cNvPicPr>
            <a:picLocks noChangeAspect="1" noChangeArrowheads="1"/>
          </p:cNvPicPr>
          <p:nvPr/>
        </p:nvPicPr>
        <p:blipFill>
          <a:blip r:embed="rId2" cstate="print"/>
          <a:srcRect/>
          <a:stretch>
            <a:fillRect/>
          </a:stretch>
        </p:blipFill>
        <p:spPr bwMode="auto">
          <a:xfrm>
            <a:off x="214282" y="2071678"/>
            <a:ext cx="1909446" cy="3214710"/>
          </a:xfrm>
          <a:prstGeom prst="rect">
            <a:avLst/>
          </a:prstGeom>
          <a:noFill/>
          <a:effectLst>
            <a:outerShdw blurRad="152400" dist="317500" dir="5400000" sx="90000" sy="-19000" rotWithShape="0">
              <a:prstClr val="black">
                <a:alpha val="15000"/>
              </a:prstClr>
            </a:outerShdw>
          </a:effectLst>
          <a:scene3d>
            <a:camera prst="orthographicFront"/>
            <a:lightRig rig="threePt" dir="t"/>
          </a:scene3d>
          <a:sp3d>
            <a:bevelT/>
          </a:sp3d>
        </p:spPr>
      </p:pic>
      <p:pic>
        <p:nvPicPr>
          <p:cNvPr id="5" name="Picture 2" descr="http://knol.google.com/k/-/-/2998ksh3egjqo/o2jnyp/4363.imgcache.jpg">
            <a:extLst>
              <a:ext uri="{FF2B5EF4-FFF2-40B4-BE49-F238E27FC236}">
                <a16:creationId xmlns:a16="http://schemas.microsoft.com/office/drawing/2014/main" id="{96D926F6-E8C0-418B-9929-7C3C072EA7BA}"/>
              </a:ext>
            </a:extLst>
          </p:cNvPr>
          <p:cNvPicPr>
            <a:picLocks noChangeAspect="1" noChangeArrowheads="1"/>
          </p:cNvPicPr>
          <p:nvPr/>
        </p:nvPicPr>
        <p:blipFill>
          <a:blip r:embed="rId3" cstate="print"/>
          <a:srcRect/>
          <a:stretch>
            <a:fillRect/>
          </a:stretch>
        </p:blipFill>
        <p:spPr bwMode="auto">
          <a:xfrm>
            <a:off x="7000860" y="214290"/>
            <a:ext cx="2143140" cy="150019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nodeType="afterGroup">
                            <p:stCondLst>
                              <p:cond delay="500"/>
                            </p:stCondLst>
                            <p:childTnLst>
                              <p:par>
                                <p:cTn id="12" presetID="15" presetClass="entr" presetSubtype="0" fill="hold" nodeType="after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p:cTn id="14" dur="1000" fill="hold"/>
                                        <p:tgtEl>
                                          <p:spTgt spid="1026"/>
                                        </p:tgtEl>
                                        <p:attrNameLst>
                                          <p:attrName>ppt_w</p:attrName>
                                        </p:attrNameLst>
                                      </p:cBhvr>
                                      <p:tavLst>
                                        <p:tav tm="0">
                                          <p:val>
                                            <p:fltVal val="0"/>
                                          </p:val>
                                        </p:tav>
                                        <p:tav tm="100000">
                                          <p:val>
                                            <p:strVal val="#ppt_w"/>
                                          </p:val>
                                        </p:tav>
                                      </p:tavLst>
                                    </p:anim>
                                    <p:anim calcmode="lin" valueType="num">
                                      <p:cBhvr>
                                        <p:cTn id="15" dur="1000" fill="hold"/>
                                        <p:tgtEl>
                                          <p:spTgt spid="1026"/>
                                        </p:tgtEl>
                                        <p:attrNameLst>
                                          <p:attrName>ppt_h</p:attrName>
                                        </p:attrNameLst>
                                      </p:cBhvr>
                                      <p:tavLst>
                                        <p:tav tm="0">
                                          <p:val>
                                            <p:fltVal val="0"/>
                                          </p:val>
                                        </p:tav>
                                        <p:tav tm="100000">
                                          <p:val>
                                            <p:strVal val="#ppt_h"/>
                                          </p:val>
                                        </p:tav>
                                      </p:tavLst>
                                    </p:anim>
                                    <p:anim calcmode="lin" valueType="num">
                                      <p:cBhvr>
                                        <p:cTn id="16" dur="1000" fill="hold"/>
                                        <p:tgtEl>
                                          <p:spTgt spid="1026"/>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1026"/>
                                        </p:tgtEl>
                                        <p:attrNameLst>
                                          <p:attrName>ppt_y</p:attrName>
                                        </p:attrNameLst>
                                      </p:cBhvr>
                                      <p:tavLst>
                                        <p:tav tm="0" fmla="#ppt_y+(sin(-2*pi*(1-$))*-#ppt_x+cos(-2*pi*(1-$))*(1-#ppt_y))*(1-$)">
                                          <p:val>
                                            <p:fltVal val="0"/>
                                          </p:val>
                                        </p:tav>
                                        <p:tav tm="100000">
                                          <p:val>
                                            <p:fltVal val="1"/>
                                          </p:val>
                                        </p:tav>
                                      </p:tavLst>
                                    </p:anim>
                                  </p:childTnLst>
                                </p:cTn>
                              </p:par>
                            </p:childTnLst>
                          </p:cTn>
                        </p:par>
                        <p:par>
                          <p:cTn id="18" fill="hold" nodeType="afterGroup">
                            <p:stCondLst>
                              <p:cond delay="1500"/>
                            </p:stCondLst>
                            <p:childTnLst>
                              <p:par>
                                <p:cTn id="19" presetID="2" presetClass="entr" presetSubtype="4" fill="hold" nodeType="after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additive="base">
                                        <p:cTn id="2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2000"/>
                            </p:stCondLst>
                            <p:childTnLst>
                              <p:par>
                                <p:cTn id="24" presetID="2" presetClass="entr" presetSubtype="4" fill="hold"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58A94-92C3-4CB1-A17D-8C25358E3A7C}"/>
              </a:ext>
            </a:extLst>
          </p:cNvPr>
          <p:cNvSpPr>
            <a:spLocks noGrp="1"/>
          </p:cNvSpPr>
          <p:nvPr>
            <p:ph type="title"/>
          </p:nvPr>
        </p:nvSpPr>
        <p:spPr/>
        <p:txBody>
          <a:bodyPr/>
          <a:lstStyle/>
          <a:p>
            <a:pPr algn="ctr"/>
            <a:r>
              <a:rPr lang="ar-EG" altLang="en-US" dirty="0"/>
              <a:t>تابع تعريف التوحد</a:t>
            </a:r>
            <a:endParaRPr lang="en-US" altLang="en-US" dirty="0"/>
          </a:p>
        </p:txBody>
      </p:sp>
      <p:sp>
        <p:nvSpPr>
          <p:cNvPr id="3" name="Content Placeholder 2">
            <a:extLst>
              <a:ext uri="{FF2B5EF4-FFF2-40B4-BE49-F238E27FC236}">
                <a16:creationId xmlns:a16="http://schemas.microsoft.com/office/drawing/2014/main" id="{F0C2FC9D-9837-4E1C-A86E-63EF398C2576}"/>
              </a:ext>
            </a:extLst>
          </p:cNvPr>
          <p:cNvSpPr>
            <a:spLocks noGrp="1"/>
          </p:cNvSpPr>
          <p:nvPr>
            <p:ph idx="1"/>
          </p:nvPr>
        </p:nvSpPr>
        <p:spPr>
          <a:xfrm>
            <a:off x="2857500" y="1935163"/>
            <a:ext cx="5829300" cy="4389437"/>
          </a:xfrm>
        </p:spPr>
        <p:txBody>
          <a:bodyPr>
            <a:normAutofit fontScale="85000" lnSpcReduction="10000"/>
          </a:bodyPr>
          <a:lstStyle/>
          <a:p>
            <a:pPr marL="274320" indent="-274320" algn="just" rtl="1" fontAlgn="auto">
              <a:spcAft>
                <a:spcPts val="0"/>
              </a:spcAft>
              <a:buClr>
                <a:schemeClr val="accent3"/>
              </a:buClr>
              <a:buFont typeface="Wingdings 2"/>
              <a:buChar char=""/>
              <a:defRPr/>
            </a:pPr>
            <a:r>
              <a:rPr lang="ar-EG" b="1" dirty="0"/>
              <a:t>مهارات التواصل فهي تكمن في عدم القدرة على التعبير عن الذات تلقائيا وبطريقة وظيفية ملائمة ، و عدم القدرة على فهم مايقوله الآخرون ،عدم القدرة على استخدام مهارات أخرى بجانب المهارات اللفظية لمساعدة الفرد في القدرة على التواصل .</a:t>
            </a:r>
          </a:p>
          <a:p>
            <a:pPr marL="274320" indent="-274320" algn="just" rtl="1" fontAlgn="auto">
              <a:spcAft>
                <a:spcPts val="0"/>
              </a:spcAft>
              <a:buClr>
                <a:schemeClr val="accent3"/>
              </a:buClr>
              <a:buFont typeface="Wingdings 2"/>
              <a:buChar char=""/>
              <a:defRPr/>
            </a:pPr>
            <a:r>
              <a:rPr lang="ar-EG" b="1" dirty="0"/>
              <a:t>أمّا مشاكل التأقلم مع البيئة فهي تكمن في عدم القدرة على القيام بعمل وأداء وظيفي بفاعلية في البيئة ، وعدم القدرة على مسايرة وتحمل التغييرات في البيئة والتعامل معها بالإضافة الى عدم القدرة على تحمل تدخلات الأفراد الآخرين .</a:t>
            </a:r>
            <a:endParaRPr lang="en-US" dirty="0"/>
          </a:p>
        </p:txBody>
      </p:sp>
      <p:pic>
        <p:nvPicPr>
          <p:cNvPr id="16386" name="Picture 2" descr="http://www.alrai.com/img/202000/202054.jpg">
            <a:extLst>
              <a:ext uri="{FF2B5EF4-FFF2-40B4-BE49-F238E27FC236}">
                <a16:creationId xmlns:a16="http://schemas.microsoft.com/office/drawing/2014/main" id="{14B1FBD6-BBE5-4CC2-81A2-E6746254CBA9}"/>
              </a:ext>
            </a:extLst>
          </p:cNvPr>
          <p:cNvPicPr>
            <a:picLocks noChangeAspect="1" noChangeArrowheads="1"/>
          </p:cNvPicPr>
          <p:nvPr/>
        </p:nvPicPr>
        <p:blipFill>
          <a:blip r:embed="rId2" cstate="print"/>
          <a:srcRect/>
          <a:stretch>
            <a:fillRect/>
          </a:stretch>
        </p:blipFill>
        <p:spPr bwMode="auto">
          <a:xfrm>
            <a:off x="285720" y="1857364"/>
            <a:ext cx="2342064" cy="380047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5" name="Picture 2" descr="http://knol.google.com/k/-/-/2998ksh3egjqo/o2jnyp/4363.imgcache.jpg">
            <a:extLst>
              <a:ext uri="{FF2B5EF4-FFF2-40B4-BE49-F238E27FC236}">
                <a16:creationId xmlns:a16="http://schemas.microsoft.com/office/drawing/2014/main" id="{50C266FC-6D66-47A6-8E28-6839C065654D}"/>
              </a:ext>
            </a:extLst>
          </p:cNvPr>
          <p:cNvPicPr>
            <a:picLocks noChangeAspect="1" noChangeArrowheads="1"/>
          </p:cNvPicPr>
          <p:nvPr/>
        </p:nvPicPr>
        <p:blipFill>
          <a:blip r:embed="rId3" cstate="print"/>
          <a:srcRect/>
          <a:stretch>
            <a:fillRect/>
          </a:stretch>
        </p:blipFill>
        <p:spPr bwMode="auto">
          <a:xfrm>
            <a:off x="7000860" y="214290"/>
            <a:ext cx="2143140" cy="150019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nodeType="afterGroup">
                            <p:stCondLst>
                              <p:cond delay="500"/>
                            </p:stCondLst>
                            <p:childTnLst>
                              <p:par>
                                <p:cTn id="12" presetID="2" presetClass="entr" presetSubtype="4"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6" fill="hold" nodeType="afterGroup">
                            <p:stCondLst>
                              <p:cond delay="1000"/>
                            </p:stCondLst>
                            <p:childTnLst>
                              <p:par>
                                <p:cTn id="17" presetID="2" presetClass="entr" presetSubtype="4"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35" presetClass="entr" presetSubtype="0" fill="hold" nodeType="withEffect">
                                  <p:stCondLst>
                                    <p:cond delay="0"/>
                                  </p:stCondLst>
                                  <p:childTnLst>
                                    <p:set>
                                      <p:cBhvr>
                                        <p:cTn id="22" dur="1" fill="hold">
                                          <p:stCondLst>
                                            <p:cond delay="0"/>
                                          </p:stCondLst>
                                        </p:cTn>
                                        <p:tgtEl>
                                          <p:spTgt spid="16386"/>
                                        </p:tgtEl>
                                        <p:attrNameLst>
                                          <p:attrName>style.visibility</p:attrName>
                                        </p:attrNameLst>
                                      </p:cBhvr>
                                      <p:to>
                                        <p:strVal val="visible"/>
                                      </p:to>
                                    </p:set>
                                    <p:animEffect transition="in" filter="fade">
                                      <p:cBhvr>
                                        <p:cTn id="23" dur="2000"/>
                                        <p:tgtEl>
                                          <p:spTgt spid="16386"/>
                                        </p:tgtEl>
                                      </p:cBhvr>
                                    </p:animEffect>
                                    <p:anim calcmode="lin" valueType="num">
                                      <p:cBhvr>
                                        <p:cTn id="24" dur="2000" fill="hold"/>
                                        <p:tgtEl>
                                          <p:spTgt spid="16386"/>
                                        </p:tgtEl>
                                        <p:attrNameLst>
                                          <p:attrName>style.rotation</p:attrName>
                                        </p:attrNameLst>
                                      </p:cBhvr>
                                      <p:tavLst>
                                        <p:tav tm="0">
                                          <p:val>
                                            <p:fltVal val="720"/>
                                          </p:val>
                                        </p:tav>
                                        <p:tav tm="100000">
                                          <p:val>
                                            <p:fltVal val="0"/>
                                          </p:val>
                                        </p:tav>
                                      </p:tavLst>
                                    </p:anim>
                                    <p:anim calcmode="lin" valueType="num">
                                      <p:cBhvr>
                                        <p:cTn id="25" dur="2000" fill="hold"/>
                                        <p:tgtEl>
                                          <p:spTgt spid="16386"/>
                                        </p:tgtEl>
                                        <p:attrNameLst>
                                          <p:attrName>ppt_h</p:attrName>
                                        </p:attrNameLst>
                                      </p:cBhvr>
                                      <p:tavLst>
                                        <p:tav tm="0">
                                          <p:val>
                                            <p:fltVal val="0"/>
                                          </p:val>
                                        </p:tav>
                                        <p:tav tm="100000">
                                          <p:val>
                                            <p:strVal val="#ppt_h"/>
                                          </p:val>
                                        </p:tav>
                                      </p:tavLst>
                                    </p:anim>
                                    <p:anim calcmode="lin" valueType="num">
                                      <p:cBhvr>
                                        <p:cTn id="26" dur="2000" fill="hold"/>
                                        <p:tgtEl>
                                          <p:spTgt spid="1638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C2AF1-D675-4267-8C1C-4DD7F8E4C050}"/>
              </a:ext>
            </a:extLst>
          </p:cNvPr>
          <p:cNvSpPr>
            <a:spLocks noGrp="1"/>
          </p:cNvSpPr>
          <p:nvPr>
            <p:ph type="title"/>
          </p:nvPr>
        </p:nvSpPr>
        <p:spPr/>
        <p:txBody>
          <a:bodyPr/>
          <a:lstStyle/>
          <a:p>
            <a:pPr algn="ctr"/>
            <a:r>
              <a:rPr lang="ar-EG" altLang="en-US"/>
              <a:t>    تعريف الجمعية الامريكية للتوحد</a:t>
            </a:r>
            <a:endParaRPr lang="en-US" altLang="en-US"/>
          </a:p>
        </p:txBody>
      </p:sp>
      <p:sp>
        <p:nvSpPr>
          <p:cNvPr id="3" name="Content Placeholder 2">
            <a:extLst>
              <a:ext uri="{FF2B5EF4-FFF2-40B4-BE49-F238E27FC236}">
                <a16:creationId xmlns:a16="http://schemas.microsoft.com/office/drawing/2014/main" id="{A9106B6E-8CBE-450B-9D62-C02B0601C895}"/>
              </a:ext>
            </a:extLst>
          </p:cNvPr>
          <p:cNvSpPr>
            <a:spLocks noGrp="1"/>
          </p:cNvSpPr>
          <p:nvPr>
            <p:ph idx="1"/>
          </p:nvPr>
        </p:nvSpPr>
        <p:spPr/>
        <p:txBody>
          <a:bodyPr>
            <a:normAutofit fontScale="92500" lnSpcReduction="20000"/>
          </a:bodyPr>
          <a:lstStyle/>
          <a:p>
            <a:pPr marL="274320" indent="-274320" algn="just" rtl="1" fontAlgn="auto">
              <a:spcAft>
                <a:spcPts val="0"/>
              </a:spcAft>
              <a:buClr>
                <a:schemeClr val="accent3"/>
              </a:buClr>
              <a:buFont typeface="Wingdings 2"/>
              <a:buChar char=""/>
              <a:defRPr/>
            </a:pPr>
            <a:r>
              <a:rPr lang="ar-EG" dirty="0"/>
              <a:t>التوحد نوع من الاضطرابات التطورية (النمائية) و الذي يظهر خلال الثلاث سنوات الاولي من عمر الطفل حيث ينتج هذا الاضطراب عن خلل في الجهاز العصبي يؤثر بدوره علي وظائف المخ  و بالتالي ىؤثر علي مختلف نواحي النمو.</a:t>
            </a:r>
          </a:p>
          <a:p>
            <a:pPr marL="274320" indent="-274320" algn="r" rtl="1" fontAlgn="auto">
              <a:spcAft>
                <a:spcPts val="0"/>
              </a:spcAft>
              <a:buClr>
                <a:schemeClr val="accent3"/>
              </a:buClr>
              <a:buFont typeface="Wingdings 2"/>
              <a:buChar char=""/>
              <a:defRPr/>
            </a:pPr>
            <a:r>
              <a:rPr lang="ar-EG" dirty="0"/>
              <a:t>فيؤدي الي:</a:t>
            </a:r>
          </a:p>
          <a:p>
            <a:pPr marL="514350" indent="-514350" algn="r" rtl="1" fontAlgn="auto">
              <a:spcAft>
                <a:spcPts val="0"/>
              </a:spcAft>
              <a:buClr>
                <a:schemeClr val="accent3"/>
              </a:buClr>
              <a:buFont typeface="+mj-lt"/>
              <a:buAutoNum type="arabicPeriod"/>
              <a:defRPr/>
            </a:pPr>
            <a:r>
              <a:rPr lang="ar-EG" dirty="0"/>
              <a:t>قصور في التفاعل الاجتماعي.</a:t>
            </a:r>
          </a:p>
          <a:p>
            <a:pPr marL="514350" indent="-514350" algn="r" rtl="1" fontAlgn="auto">
              <a:spcAft>
                <a:spcPts val="0"/>
              </a:spcAft>
              <a:buClr>
                <a:schemeClr val="accent3"/>
              </a:buClr>
              <a:buFont typeface="+mj-lt"/>
              <a:buAutoNum type="arabicPeriod"/>
              <a:defRPr/>
            </a:pPr>
            <a:r>
              <a:rPr lang="ar-EG" dirty="0"/>
              <a:t>قصور في الاتصال سواء كان لفظيا ام غير لفظيا.</a:t>
            </a:r>
          </a:p>
          <a:p>
            <a:pPr marL="514350" indent="-514350" algn="just" rtl="1" fontAlgn="auto">
              <a:spcAft>
                <a:spcPts val="0"/>
              </a:spcAft>
              <a:buClr>
                <a:schemeClr val="accent3"/>
              </a:buClr>
              <a:buFont typeface="+mj-lt"/>
              <a:buAutoNum type="arabicPeriod"/>
              <a:defRPr/>
            </a:pPr>
            <a:r>
              <a:rPr lang="ar-EG" dirty="0"/>
              <a:t>و هؤلاء الاطفال يستجيبون دائما الي الاشياء اكثر من استجابتهم الي الاشخاص ويضطرب هؤلاء الاطفال من اي تغيير يحدث في بيئتهم و دائما يكررون حركات بدنية او مقاطع من الكلمات بطريقة الية متكررة.</a:t>
            </a:r>
          </a:p>
        </p:txBody>
      </p:sp>
      <p:pic>
        <p:nvPicPr>
          <p:cNvPr id="4" name="Picture 2" descr="http://knol.google.com/k/-/-/2998ksh3egjqo/o2jnyp/4363.imgcache.jpg">
            <a:extLst>
              <a:ext uri="{FF2B5EF4-FFF2-40B4-BE49-F238E27FC236}">
                <a16:creationId xmlns:a16="http://schemas.microsoft.com/office/drawing/2014/main" id="{3AF34154-63CD-4F54-9694-132428DE6569}"/>
              </a:ext>
            </a:extLst>
          </p:cNvPr>
          <p:cNvPicPr>
            <a:picLocks noChangeAspect="1" noChangeArrowheads="1"/>
          </p:cNvPicPr>
          <p:nvPr/>
        </p:nvPicPr>
        <p:blipFill>
          <a:blip r:embed="rId2" cstate="print"/>
          <a:srcRect/>
          <a:stretch>
            <a:fillRect/>
          </a:stretch>
        </p:blipFill>
        <p:spPr bwMode="auto">
          <a:xfrm>
            <a:off x="7380312" y="285728"/>
            <a:ext cx="1763688" cy="123458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nodeType="afterGroup">
                            <p:stCondLst>
                              <p:cond delay="500"/>
                            </p:stCondLst>
                            <p:childTnLst>
                              <p:par>
                                <p:cTn id="12" presetID="2" presetClass="entr" presetSubtype="4"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6" fill="hold" nodeType="afterGroup">
                            <p:stCondLst>
                              <p:cond delay="1000"/>
                            </p:stCondLst>
                            <p:childTnLst>
                              <p:par>
                                <p:cTn id="17" presetID="2" presetClass="entr" presetSubtype="4"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1500"/>
                            </p:stCondLst>
                            <p:childTnLst>
                              <p:par>
                                <p:cTn id="22" presetID="2" presetClass="entr" presetSubtype="4"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6" fill="hold" nodeType="afterGroup">
                            <p:stCondLst>
                              <p:cond delay="2000"/>
                            </p:stCondLst>
                            <p:childTnLst>
                              <p:par>
                                <p:cTn id="27" presetID="2" presetClass="entr" presetSubtype="4"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1" fill="hold" nodeType="afterGroup">
                            <p:stCondLst>
                              <p:cond delay="2500"/>
                            </p:stCondLst>
                            <p:childTnLst>
                              <p:par>
                                <p:cTn id="32" presetID="2" presetClass="entr" presetSubtype="4" fill="hold" grpId="0" nodeType="after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BD2736A-E4A2-41BE-BF36-94D0A3C14BE0}"/>
              </a:ext>
            </a:extLst>
          </p:cNvPr>
          <p:cNvSpPr>
            <a:spLocks noGrp="1" noChangeArrowheads="1"/>
          </p:cNvSpPr>
          <p:nvPr>
            <p:ph type="title"/>
          </p:nvPr>
        </p:nvSpPr>
        <p:spPr/>
        <p:txBody>
          <a:bodyPr wrap="square" lIns="91440" tIns="45720" rIns="91440" bIns="45720" numCol="1" anchorCtr="0" compatLnSpc="1">
            <a:prstTxWarp prst="textNoShape">
              <a:avLst/>
            </a:prstTxWarp>
          </a:bodyPr>
          <a:lstStyle/>
          <a:p>
            <a:pPr algn="r" rtl="1" eaLnBrk="1" hangingPunct="1">
              <a:defRPr/>
            </a:pPr>
            <a:r>
              <a:rPr lang="ar-SA" dirty="0">
                <a:solidFill>
                  <a:srgbClr val="FFFF00"/>
                </a:solidFill>
              </a:rPr>
              <a:t>              </a:t>
            </a:r>
            <a:r>
              <a:rPr lang="ar-EG" dirty="0">
                <a:solidFill>
                  <a:srgbClr val="FFFF00"/>
                </a:solidFill>
              </a:rPr>
              <a:t>    </a:t>
            </a:r>
            <a:r>
              <a:rPr lang="ar-SA" dirty="0">
                <a:solidFill>
                  <a:srgbClr val="FFFF00"/>
                </a:solidFill>
              </a:rPr>
              <a:t> </a:t>
            </a:r>
            <a:r>
              <a:rPr lang="ar-EG" b="1" dirty="0"/>
              <a:t>معلومات عن</a:t>
            </a:r>
            <a:r>
              <a:rPr lang="ar-SA" b="1" dirty="0"/>
              <a:t> التوحد</a:t>
            </a:r>
            <a:endParaRPr lang="en-US" b="1" dirty="0">
              <a:cs typeface="Tahoma" pitchFamily="34" charset="0"/>
            </a:endParaRPr>
          </a:p>
        </p:txBody>
      </p:sp>
      <p:sp>
        <p:nvSpPr>
          <p:cNvPr id="4099" name="Rectangle 3">
            <a:extLst>
              <a:ext uri="{FF2B5EF4-FFF2-40B4-BE49-F238E27FC236}">
                <a16:creationId xmlns:a16="http://schemas.microsoft.com/office/drawing/2014/main" id="{C0A7B942-BAF6-4834-AD25-7E138FD715D4}"/>
              </a:ext>
            </a:extLst>
          </p:cNvPr>
          <p:cNvSpPr>
            <a:spLocks noGrp="1" noChangeArrowheads="1"/>
          </p:cNvSpPr>
          <p:nvPr>
            <p:ph idx="1"/>
          </p:nvPr>
        </p:nvSpPr>
        <p:spPr>
          <a:xfrm>
            <a:off x="914400" y="1447800"/>
            <a:ext cx="7772400" cy="4572000"/>
          </a:xfrm>
        </p:spPr>
        <p:txBody>
          <a:bodyPr>
            <a:normAutofit/>
          </a:bodyPr>
          <a:lstStyle/>
          <a:p>
            <a:pPr algn="just" rtl="1" eaLnBrk="1" hangingPunct="1">
              <a:lnSpc>
                <a:spcPct val="80000"/>
              </a:lnSpc>
              <a:defRPr/>
            </a:pPr>
            <a:r>
              <a:rPr lang="ar-SA" sz="3600" dirty="0"/>
              <a:t>إعاقة نمائية متداخلة ومعقدة تحدث دون سن </a:t>
            </a:r>
            <a:r>
              <a:rPr lang="ar-SA" sz="3600" dirty="0">
                <a:solidFill>
                  <a:srgbClr val="FF0000"/>
                </a:solidFill>
              </a:rPr>
              <a:t>الثالثة</a:t>
            </a:r>
            <a:r>
              <a:rPr lang="ar-SA" sz="3600" dirty="0"/>
              <a:t> من عمر  الطفل فهو من الامراض التي تصيب الطفو له.</a:t>
            </a:r>
          </a:p>
          <a:p>
            <a:pPr algn="just" rtl="1" eaLnBrk="1" hangingPunct="1">
              <a:lnSpc>
                <a:spcPct val="80000"/>
              </a:lnSpc>
              <a:defRPr/>
            </a:pPr>
            <a:r>
              <a:rPr lang="ar-SA" sz="3600" dirty="0"/>
              <a:t> وهو اضطراب في وظيفة الدماغ حيث يؤدي الى عجز في نمو القدرات اللغوية وقدرات التواصل مع الاخرين والتفاعل الاجتماعي والقدرات الذهنية .</a:t>
            </a:r>
            <a:br>
              <a:rPr lang="ar-SA" sz="3600" dirty="0"/>
            </a:br>
            <a:endParaRPr lang="ar-SA" sz="3600" dirty="0"/>
          </a:p>
          <a:p>
            <a:pPr algn="just" rtl="1" eaLnBrk="1" hangingPunct="1">
              <a:lnSpc>
                <a:spcPct val="80000"/>
              </a:lnSpc>
              <a:defRPr/>
            </a:pPr>
            <a:r>
              <a:rPr lang="ar-SA" sz="3600" dirty="0"/>
              <a:t>يصفه بعض المؤلفين بأنه عدم قدرة الشخص المصاب على فهم ما يسمع أو ما</a:t>
            </a:r>
            <a:r>
              <a:rPr lang="ar-EG" sz="3600" dirty="0"/>
              <a:t> </a:t>
            </a:r>
            <a:r>
              <a:rPr lang="ar-SA" sz="3600" dirty="0"/>
              <a:t>يرى أو ما يلمس.</a:t>
            </a:r>
            <a:endParaRPr lang="en-US" sz="3600" dirty="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1000"/>
                                        <p:tgtEl>
                                          <p:spTgt spid="4099">
                                            <p:txEl>
                                              <p:pRg st="1" end="1"/>
                                            </p:txEl>
                                          </p:spTgt>
                                        </p:tgtEl>
                                      </p:cBhvr>
                                    </p:animEffect>
                                    <p:anim calcmode="lin" valueType="num">
                                      <p:cBhvr>
                                        <p:cTn id="15"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fade">
                                      <p:cBhvr>
                                        <p:cTn id="21" dur="1000"/>
                                        <p:tgtEl>
                                          <p:spTgt spid="4099">
                                            <p:txEl>
                                              <p:pRg st="2" end="2"/>
                                            </p:txEl>
                                          </p:spTgt>
                                        </p:tgtEl>
                                      </p:cBhvr>
                                    </p:animEffect>
                                    <p:anim calcmode="lin" valueType="num">
                                      <p:cBhvr>
                                        <p:cTn id="22"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052736"/>
            <a:ext cx="8229600" cy="1143000"/>
          </a:xfrm>
        </p:spPr>
        <p:txBody>
          <a:bodyPr/>
          <a:lstStyle/>
          <a:p>
            <a:r>
              <a:rPr lang="ar-SA" b="1" dirty="0"/>
              <a:t>نسبة انتشار حالات التوحد</a:t>
            </a:r>
          </a:p>
        </p:txBody>
      </p:sp>
      <p:pic>
        <p:nvPicPr>
          <p:cNvPr id="6" name="عنصر نائب للمحتوى 5" descr="1in68v3.png"/>
          <p:cNvPicPr>
            <a:picLocks noGrp="1" noChangeAspect="1"/>
          </p:cNvPicPr>
          <p:nvPr>
            <p:ph idx="1"/>
          </p:nvPr>
        </p:nvPicPr>
        <p:blipFill>
          <a:blip r:embed="rId2" cstate="print"/>
          <a:stretch>
            <a:fillRect/>
          </a:stretch>
        </p:blipFill>
        <p:spPr>
          <a:xfrm>
            <a:off x="971600" y="4077072"/>
            <a:ext cx="7239000" cy="2305050"/>
          </a:xfrm>
        </p:spPr>
      </p:pic>
      <p:sp>
        <p:nvSpPr>
          <p:cNvPr id="7" name="مربع نص 6"/>
          <p:cNvSpPr txBox="1"/>
          <p:nvPr/>
        </p:nvSpPr>
        <p:spPr>
          <a:xfrm>
            <a:off x="755576" y="2348880"/>
            <a:ext cx="7596336" cy="156966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تقدر حالات التوحد بنسبة تصل إلى حوالي </a:t>
            </a:r>
            <a:r>
              <a:rPr kumimoji="0" lang="en-US" sz="3200" b="1" i="0" u="none" strike="noStrike" kern="1200" cap="none" spc="0" normalizeH="0" baseline="0" noProof="0" dirty="0">
                <a:ln>
                  <a:noFill/>
                </a:ln>
                <a:solidFill>
                  <a:prstClr val="white"/>
                </a:solidFill>
                <a:effectLst/>
                <a:uLnTx/>
                <a:uFillTx/>
                <a:latin typeface="Calibri"/>
                <a:ea typeface="+mn-ea"/>
                <a:cs typeface="+mn-cs"/>
              </a:rPr>
              <a:t>7,5 </a:t>
            </a:r>
            <a:r>
              <a:rPr kumimoji="0" lang="ar-SA" sz="3200" b="1"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 لكل عشرة آلاف طفل وتظهر هذه النسبة لدى الذكور أكثر من الإناث</a:t>
            </a:r>
          </a:p>
        </p:txBody>
      </p:sp>
    </p:spTree>
    <p:extLst>
      <p:ext uri="{BB962C8B-B14F-4D97-AF65-F5344CB8AC3E}">
        <p14:creationId xmlns:p14="http://schemas.microsoft.com/office/powerpoint/2010/main" val="2245724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AB6A4-E470-428F-AA10-69377AE1FC7A}"/>
              </a:ext>
            </a:extLst>
          </p:cNvPr>
          <p:cNvSpPr>
            <a:spLocks noGrp="1"/>
          </p:cNvSpPr>
          <p:nvPr>
            <p:ph type="title"/>
          </p:nvPr>
        </p:nvSpPr>
        <p:spPr/>
        <p:txBody>
          <a:bodyPr/>
          <a:lstStyle/>
          <a:p>
            <a:pPr algn="ctr"/>
            <a:r>
              <a:rPr lang="ar-EG" altLang="en-US" b="1"/>
              <a:t>    نسبة شيوع اعاقة التوحد عالميا</a:t>
            </a:r>
            <a:endParaRPr lang="en-US" altLang="en-US"/>
          </a:p>
        </p:txBody>
      </p:sp>
      <p:sp>
        <p:nvSpPr>
          <p:cNvPr id="3" name="Content Placeholder 2">
            <a:extLst>
              <a:ext uri="{FF2B5EF4-FFF2-40B4-BE49-F238E27FC236}">
                <a16:creationId xmlns:a16="http://schemas.microsoft.com/office/drawing/2014/main" id="{EF556735-8F2C-4D07-AA45-7D188BB2324A}"/>
              </a:ext>
            </a:extLst>
          </p:cNvPr>
          <p:cNvSpPr>
            <a:spLocks noGrp="1"/>
          </p:cNvSpPr>
          <p:nvPr>
            <p:ph idx="1"/>
          </p:nvPr>
        </p:nvSpPr>
        <p:spPr/>
        <p:txBody>
          <a:bodyPr>
            <a:normAutofit/>
          </a:bodyPr>
          <a:lstStyle/>
          <a:p>
            <a:pPr marL="274320" indent="-274320" algn="just" rtl="1" fontAlgn="auto">
              <a:spcAft>
                <a:spcPts val="0"/>
              </a:spcAft>
              <a:buClr>
                <a:schemeClr val="accent3"/>
              </a:buClr>
              <a:buFont typeface="Wingdings 2"/>
              <a:buChar char=""/>
              <a:defRPr/>
            </a:pPr>
            <a:r>
              <a:rPr lang="ar-EG" sz="2400" b="1" dirty="0"/>
              <a:t>تقدر نسبة شيوع التوحد تقريبا 4 - 5 حالات توحد كلاسيكية في كل 10.000 مولود ومن 14 – 20 حالة ( أسبيرجر ) توحد ذا كفاءة أعلى.</a:t>
            </a:r>
          </a:p>
          <a:p>
            <a:pPr marL="274320" indent="-274320" algn="just" rtl="1" fontAlgn="auto">
              <a:spcAft>
                <a:spcPts val="0"/>
              </a:spcAft>
              <a:buClr>
                <a:schemeClr val="accent3"/>
              </a:buClr>
              <a:buFont typeface="Wingdings 2"/>
              <a:buChar char=""/>
              <a:defRPr/>
            </a:pPr>
            <a:r>
              <a:rPr lang="ar-EG" sz="2400" b="1" dirty="0"/>
              <a:t> كما أنه أكثر شيوعا في الأولاد عن البنات أي بنسبة 1:4 .</a:t>
            </a:r>
          </a:p>
          <a:p>
            <a:pPr marL="274320" indent="-274320" algn="just" rtl="1" fontAlgn="auto">
              <a:spcAft>
                <a:spcPts val="0"/>
              </a:spcAft>
              <a:buClr>
                <a:schemeClr val="accent3"/>
              </a:buClr>
              <a:buFont typeface="Wingdings 2"/>
              <a:buChar char=""/>
              <a:defRPr/>
            </a:pPr>
            <a:r>
              <a:rPr lang="ar-EG" sz="2400" b="1" dirty="0"/>
              <a:t> وللتوحديين دورة حياة طبيعية كما أن بعض أنواع السلوك المرتبطة بالمصابين قد تتغير أو تختفي بمرور الزمن ويوجد التوحد في جميع أنحاء العالم وفي جميع الطبقات العرقية والاجتماعية في العائلات . </a:t>
            </a:r>
          </a:p>
          <a:p>
            <a:pPr marL="274320" indent="-274320" algn="just" rtl="1" fontAlgn="auto">
              <a:spcAft>
                <a:spcPts val="0"/>
              </a:spcAft>
              <a:buClr>
                <a:schemeClr val="accent3"/>
              </a:buClr>
              <a:buFont typeface="Wingdings 2"/>
              <a:buChar char=""/>
              <a:defRPr/>
            </a:pPr>
            <a:r>
              <a:rPr lang="ar-EG" sz="2400" b="1" dirty="0"/>
              <a:t>وبناءا على النسبة العالمية فانه ما لا يقل عن 30000 حالة توحد ولاتزيد في معظم الاحوال عن 42500 حالة في المملكةالعربية السعودية وهي احصائية غير رسمية لتقدير حجم الخدمات المساندة المطلوب تقديمها للتوحديين وأسرهم .</a:t>
            </a:r>
            <a:br>
              <a:rPr lang="ar-EG" sz="2400" b="1" dirty="0"/>
            </a:br>
            <a:endParaRPr lang="en-US" sz="2400" dirty="0"/>
          </a:p>
        </p:txBody>
      </p:sp>
      <p:pic>
        <p:nvPicPr>
          <p:cNvPr id="4" name="Picture 2" descr="http://knol.google.com/k/-/-/2998ksh3egjqo/o2jnyp/4363.imgcache.jpg">
            <a:extLst>
              <a:ext uri="{FF2B5EF4-FFF2-40B4-BE49-F238E27FC236}">
                <a16:creationId xmlns:a16="http://schemas.microsoft.com/office/drawing/2014/main" id="{57E31317-B74C-461B-8C08-E3224850723C}"/>
              </a:ext>
            </a:extLst>
          </p:cNvPr>
          <p:cNvPicPr>
            <a:picLocks noChangeAspect="1" noChangeArrowheads="1"/>
          </p:cNvPicPr>
          <p:nvPr/>
        </p:nvPicPr>
        <p:blipFill>
          <a:blip r:embed="rId2" cstate="print"/>
          <a:srcRect/>
          <a:stretch>
            <a:fillRect/>
          </a:stretch>
        </p:blipFill>
        <p:spPr bwMode="auto">
          <a:xfrm>
            <a:off x="7526986" y="285728"/>
            <a:ext cx="1617014" cy="113191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nodeType="afterGroup">
                            <p:stCondLst>
                              <p:cond delay="500"/>
                            </p:stCondLst>
                            <p:childTnLst>
                              <p:par>
                                <p:cTn id="12" presetID="2" presetClass="entr" presetSubtype="4"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6" fill="hold" nodeType="afterGroup">
                            <p:stCondLst>
                              <p:cond delay="1000"/>
                            </p:stCondLst>
                            <p:childTnLst>
                              <p:par>
                                <p:cTn id="17" presetID="2" presetClass="entr" presetSubtype="4"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1500"/>
                            </p:stCondLst>
                            <p:childTnLst>
                              <p:par>
                                <p:cTn id="22" presetID="2" presetClass="entr" presetSubtype="4" fill="hold"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6" fill="hold" nodeType="afterGroup">
                            <p:stCondLst>
                              <p:cond delay="2000"/>
                            </p:stCondLst>
                            <p:childTnLst>
                              <p:par>
                                <p:cTn id="27" presetID="2" presetClass="entr" presetSubtype="4" fill="hold"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940</Words>
  <Application>Microsoft Office PowerPoint</Application>
  <PresentationFormat>On-screen Show (4:3)</PresentationFormat>
  <Paragraphs>93</Paragraphs>
  <Slides>15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Wingdings</vt:lpstr>
      <vt:lpstr>Wingdings 2</vt:lpstr>
      <vt:lpstr>سمة Office</vt:lpstr>
      <vt:lpstr>اضطراب التوحد</vt:lpstr>
      <vt:lpstr>أهداف المحاضرة</vt:lpstr>
      <vt:lpstr>                    لمحة تاريخية</vt:lpstr>
      <vt:lpstr>تعريف التوحد</vt:lpstr>
      <vt:lpstr>تابع تعريف التوحد</vt:lpstr>
      <vt:lpstr>    تعريف الجمعية الامريكية للتوحد</vt:lpstr>
      <vt:lpstr>                   معلومات عن التوحد</vt:lpstr>
      <vt:lpstr>نسبة انتشار حالات التوحد</vt:lpstr>
      <vt:lpstr>    نسبة شيوع اعاقة التوحد عالميا</vt:lpstr>
      <vt:lpstr>تشخيص التوحد</vt:lpstr>
      <vt:lpstr>           علامات مبكرة لطفل التوحد</vt:lpstr>
      <vt:lpstr>اعراض التوحد</vt:lpstr>
      <vt:lpstr>اعراض التوحد</vt:lpstr>
      <vt:lpstr>أعراض التوحد</vt:lpstr>
      <vt:lpstr>        المشكلات اللغوية لدى أطفال التوحد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التواصل مع أطفال التوحد</dc:title>
  <dc:creator>eman.shokr@fedu.bu.edu.eg</dc:creator>
  <cp:lastModifiedBy>eman.shokr@fedu.bu.edu.eg</cp:lastModifiedBy>
  <cp:revision>11</cp:revision>
  <dcterms:created xsi:type="dcterms:W3CDTF">2020-03-17T06:25:40Z</dcterms:created>
  <dcterms:modified xsi:type="dcterms:W3CDTF">2020-03-18T16:54:23Z</dcterms:modified>
</cp:coreProperties>
</file>